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20"/>
  </p:notesMasterIdLst>
  <p:handoutMasterIdLst>
    <p:handoutMasterId r:id="rId21"/>
  </p:handoutMasterIdLst>
  <p:sldIdLst>
    <p:sldId id="257" r:id="rId2"/>
    <p:sldId id="304" r:id="rId3"/>
    <p:sldId id="285" r:id="rId4"/>
    <p:sldId id="308" r:id="rId5"/>
    <p:sldId id="307" r:id="rId6"/>
    <p:sldId id="310" r:id="rId7"/>
    <p:sldId id="309" r:id="rId8"/>
    <p:sldId id="290" r:id="rId9"/>
    <p:sldId id="291" r:id="rId10"/>
    <p:sldId id="283" r:id="rId11"/>
    <p:sldId id="301" r:id="rId12"/>
    <p:sldId id="311" r:id="rId13"/>
    <p:sldId id="303" r:id="rId14"/>
    <p:sldId id="302" r:id="rId15"/>
    <p:sldId id="263" r:id="rId16"/>
    <p:sldId id="264" r:id="rId17"/>
    <p:sldId id="300" r:id="rId18"/>
    <p:sldId id="278" r:id="rId19"/>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C Fitz" initials="" lastIdx="7" clrIdx="0"/>
  <p:cmAuthor id="1" name="Michele Vaughn" initials="" lastIdx="4" clrIdx="1"/>
  <p:cmAuthor id="2" name="Zoe Neuberger" initials="ZN" lastIdx="6" clrIdx="2">
    <p:extLst>
      <p:ext uri="{19B8F6BF-5375-455C-9EA6-DF929625EA0E}">
        <p15:presenceInfo xmlns:p15="http://schemas.microsoft.com/office/powerpoint/2012/main" userId="Zoe Neuberg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BE"/>
    <a:srgbClr val="0C61A4"/>
    <a:srgbClr val="ECF2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822" autoAdjust="0"/>
  </p:normalViewPr>
  <p:slideViewPr>
    <p:cSldViewPr>
      <p:cViewPr varScale="1">
        <p:scale>
          <a:sx n="116" d="100"/>
          <a:sy n="116" d="100"/>
        </p:scale>
        <p:origin x="146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5734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5734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5734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AFA29039-A0CA-456B-9A04-1DB6B2B419D9}" type="slidenum">
              <a:rPr lang="en-US"/>
              <a:pPr>
                <a:defRPr/>
              </a:pPr>
              <a:t>‹#›</a:t>
            </a:fld>
            <a:endParaRPr lang="en-US"/>
          </a:p>
        </p:txBody>
      </p:sp>
    </p:spTree>
    <p:extLst>
      <p:ext uri="{BB962C8B-B14F-4D97-AF65-F5344CB8AC3E}">
        <p14:creationId xmlns:p14="http://schemas.microsoft.com/office/powerpoint/2010/main" val="1642019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3B2EF943-FB14-444C-97A8-07DB544123E6}" type="slidenum">
              <a:rPr lang="en-US"/>
              <a:pPr>
                <a:defRPr/>
              </a:pPr>
              <a:t>‹#›</a:t>
            </a:fld>
            <a:endParaRPr lang="en-US"/>
          </a:p>
        </p:txBody>
      </p:sp>
    </p:spTree>
    <p:extLst>
      <p:ext uri="{BB962C8B-B14F-4D97-AF65-F5344CB8AC3E}">
        <p14:creationId xmlns:p14="http://schemas.microsoft.com/office/powerpoint/2010/main" val="40068311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9D3C8E94-B6DF-4681-A954-AFCA446B95AF}" type="slidenum">
              <a:rPr lang="en-US" smtClean="0"/>
              <a:pPr/>
              <a:t>1</a:t>
            </a:fld>
            <a:endParaRPr lang="en-US"/>
          </a:p>
        </p:txBody>
      </p:sp>
      <p:sp>
        <p:nvSpPr>
          <p:cNvPr id="16386" name="Slide Image Placeholder 1"/>
          <p:cNvSpPr>
            <a:spLocks noGrp="1" noRot="1" noChangeAspect="1" noTextEdit="1"/>
          </p:cNvSpPr>
          <p:nvPr>
            <p:ph type="sldImg"/>
          </p:nvPr>
        </p:nvSpPr>
        <p:spPr>
          <a:xfrm>
            <a:off x="1182688" y="696913"/>
            <a:ext cx="4649787" cy="3487737"/>
          </a:xfrm>
          <a:ln/>
        </p:spPr>
      </p:sp>
      <p:sp>
        <p:nvSpPr>
          <p:cNvPr id="16387" name="Notes Placeholder 2"/>
          <p:cNvSpPr>
            <a:spLocks noGrp="1"/>
          </p:cNvSpPr>
          <p:nvPr>
            <p:ph type="body" idx="1"/>
          </p:nvPr>
        </p:nvSpPr>
        <p:spPr>
          <a:xfrm>
            <a:off x="935038" y="4416425"/>
            <a:ext cx="5140325" cy="4183063"/>
          </a:xfrm>
          <a:noFill/>
          <a:ln/>
        </p:spPr>
        <p:txBody>
          <a:bodyPr lIns="94388" tIns="47195" rIns="94388" bIns="47195"/>
          <a:lstStyle/>
          <a:p>
            <a:pPr eaLnBrk="1" hangingPunct="1">
              <a:spcBef>
                <a:spcPct val="0"/>
              </a:spcBef>
            </a:pPr>
            <a:endParaRPr lang="en-US"/>
          </a:p>
        </p:txBody>
      </p:sp>
      <p:sp>
        <p:nvSpPr>
          <p:cNvPr id="16388" name="Slide Number Placeholder 3"/>
          <p:cNvSpPr txBox="1">
            <a:spLocks noGrp="1"/>
          </p:cNvSpPr>
          <p:nvPr/>
        </p:nvSpPr>
        <p:spPr bwMode="auto">
          <a:xfrm>
            <a:off x="3971925" y="8831263"/>
            <a:ext cx="3038475" cy="465137"/>
          </a:xfrm>
          <a:prstGeom prst="rect">
            <a:avLst/>
          </a:prstGeom>
          <a:noFill/>
          <a:ln w="9525">
            <a:noFill/>
            <a:miter lim="800000"/>
            <a:headEnd/>
            <a:tailEnd/>
          </a:ln>
        </p:spPr>
        <p:txBody>
          <a:bodyPr lIns="94388" tIns="47195" rIns="94388" bIns="47195" anchor="b"/>
          <a:lstStyle/>
          <a:p>
            <a:pPr algn="r" defTabSz="942975"/>
            <a:fld id="{C2D96E67-4D34-4406-A145-31342DFB4955}" type="slidenum">
              <a:rPr lang="en-US" sz="1200">
                <a:latin typeface="Times New Roman" pitchFamily="18" charset="0"/>
              </a:rPr>
              <a:pPr algn="r" defTabSz="942975"/>
              <a:t>1</a:t>
            </a:fld>
            <a:endParaRPr lang="en-US" sz="1200">
              <a:latin typeface="Times New Roman" pitchFamily="18" charset="0"/>
            </a:endParaRPr>
          </a:p>
        </p:txBody>
      </p:sp>
    </p:spTree>
    <p:extLst>
      <p:ext uri="{BB962C8B-B14F-4D97-AF65-F5344CB8AC3E}">
        <p14:creationId xmlns:p14="http://schemas.microsoft.com/office/powerpoint/2010/main" val="1995211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233E2930-CB36-4EC7-8C5F-37F85554C96E}" type="slidenum">
              <a:rPr lang="en-US" smtClean="0"/>
              <a:pPr/>
              <a:t>15</a:t>
            </a:fld>
            <a:endParaRPr lang="en-US"/>
          </a:p>
        </p:txBody>
      </p:sp>
      <p:sp>
        <p:nvSpPr>
          <p:cNvPr id="40962" name="Slide Image Placeholder 1"/>
          <p:cNvSpPr>
            <a:spLocks noGrp="1" noRot="1" noChangeAspect="1" noTextEdit="1"/>
          </p:cNvSpPr>
          <p:nvPr>
            <p:ph type="sldImg"/>
          </p:nvPr>
        </p:nvSpPr>
        <p:spPr>
          <a:xfrm>
            <a:off x="1182688" y="696913"/>
            <a:ext cx="4649787" cy="3487737"/>
          </a:xfrm>
          <a:ln/>
        </p:spPr>
      </p:sp>
      <p:sp>
        <p:nvSpPr>
          <p:cNvPr id="40963" name="Notes Placeholder 2"/>
          <p:cNvSpPr>
            <a:spLocks noGrp="1"/>
          </p:cNvSpPr>
          <p:nvPr>
            <p:ph type="body" idx="1"/>
          </p:nvPr>
        </p:nvSpPr>
        <p:spPr>
          <a:xfrm>
            <a:off x="935038" y="4416425"/>
            <a:ext cx="5140325" cy="4183063"/>
          </a:xfrm>
          <a:noFill/>
          <a:ln/>
        </p:spPr>
        <p:txBody>
          <a:bodyPr lIns="94388" tIns="47195" rIns="94388" bIns="47195"/>
          <a:lstStyle/>
          <a:p>
            <a:pPr eaLnBrk="1" hangingPunct="1"/>
            <a:endParaRPr lang="en-US"/>
          </a:p>
        </p:txBody>
      </p:sp>
      <p:sp>
        <p:nvSpPr>
          <p:cNvPr id="40964" name="Slide Number Placeholder 3"/>
          <p:cNvSpPr txBox="1">
            <a:spLocks noGrp="1"/>
          </p:cNvSpPr>
          <p:nvPr/>
        </p:nvSpPr>
        <p:spPr bwMode="auto">
          <a:xfrm>
            <a:off x="3971925" y="8831263"/>
            <a:ext cx="3038475" cy="465137"/>
          </a:xfrm>
          <a:prstGeom prst="rect">
            <a:avLst/>
          </a:prstGeom>
          <a:noFill/>
          <a:ln w="9525">
            <a:noFill/>
            <a:miter lim="800000"/>
            <a:headEnd/>
            <a:tailEnd/>
          </a:ln>
        </p:spPr>
        <p:txBody>
          <a:bodyPr lIns="94388" tIns="47195" rIns="94388" bIns="47195" anchor="b"/>
          <a:lstStyle/>
          <a:p>
            <a:pPr algn="r" defTabSz="942975"/>
            <a:fld id="{32482DC1-DBB8-46CF-8D95-EFCF0033F52C}" type="slidenum">
              <a:rPr lang="en-US" sz="1200">
                <a:latin typeface="Times New Roman" pitchFamily="18" charset="0"/>
              </a:rPr>
              <a:pPr algn="r" defTabSz="942975"/>
              <a:t>15</a:t>
            </a:fld>
            <a:endParaRPr lang="en-US" sz="1200">
              <a:latin typeface="Times New Roman" pitchFamily="18" charset="0"/>
            </a:endParaRPr>
          </a:p>
        </p:txBody>
      </p:sp>
    </p:spTree>
    <p:extLst>
      <p:ext uri="{BB962C8B-B14F-4D97-AF65-F5344CB8AC3E}">
        <p14:creationId xmlns:p14="http://schemas.microsoft.com/office/powerpoint/2010/main" val="529366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1AC20638-D61D-4C96-B214-BA840C49AF13}" type="slidenum">
              <a:rPr lang="en-US" smtClean="0"/>
              <a:pPr/>
              <a:t>16</a:t>
            </a:fld>
            <a:endParaRPr lang="en-US"/>
          </a:p>
        </p:txBody>
      </p:sp>
      <p:sp>
        <p:nvSpPr>
          <p:cNvPr id="43010"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a:fld id="{7FB24BD6-C665-4128-83FD-119558DFCEE2}" type="slidenum">
              <a:rPr lang="en-US" sz="1200"/>
              <a:pPr algn="r"/>
              <a:t>16</a:t>
            </a:fld>
            <a:endParaRPr lang="en-US" sz="1200"/>
          </a:p>
        </p:txBody>
      </p:sp>
      <p:sp>
        <p:nvSpPr>
          <p:cNvPr id="43011"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a:fld id="{5B4A3482-DA36-4A69-8A14-DA86C665E0B8}" type="slidenum">
              <a:rPr lang="en-US" sz="1200"/>
              <a:pPr algn="r"/>
              <a:t>16</a:t>
            </a:fld>
            <a:endParaRPr lang="en-US" sz="1200"/>
          </a:p>
        </p:txBody>
      </p:sp>
      <p:sp>
        <p:nvSpPr>
          <p:cNvPr id="43012" name="Slide Image Placeholder 1"/>
          <p:cNvSpPr>
            <a:spLocks noGrp="1" noRot="1" noChangeAspect="1" noTextEdit="1"/>
          </p:cNvSpPr>
          <p:nvPr>
            <p:ph type="sldImg"/>
          </p:nvPr>
        </p:nvSpPr>
        <p:spPr>
          <a:xfrm>
            <a:off x="1182688" y="696913"/>
            <a:ext cx="4649787" cy="3487737"/>
          </a:xfrm>
          <a:ln/>
        </p:spPr>
      </p:sp>
      <p:sp>
        <p:nvSpPr>
          <p:cNvPr id="43013" name="Notes Placeholder 2"/>
          <p:cNvSpPr>
            <a:spLocks noGrp="1"/>
          </p:cNvSpPr>
          <p:nvPr>
            <p:ph type="body" idx="1"/>
          </p:nvPr>
        </p:nvSpPr>
        <p:spPr>
          <a:xfrm>
            <a:off x="935038" y="4416425"/>
            <a:ext cx="5140325" cy="4183063"/>
          </a:xfrm>
          <a:noFill/>
          <a:ln/>
        </p:spPr>
        <p:txBody>
          <a:bodyPr lIns="94388" tIns="47195" rIns="94388" bIns="47195"/>
          <a:lstStyle/>
          <a:p>
            <a:pPr eaLnBrk="1" hangingPunct="1">
              <a:spcBef>
                <a:spcPct val="0"/>
              </a:spcBef>
            </a:pPr>
            <a:endParaRPr lang="en-US"/>
          </a:p>
        </p:txBody>
      </p:sp>
      <p:sp>
        <p:nvSpPr>
          <p:cNvPr id="43014" name="Slide Number Placeholder 3"/>
          <p:cNvSpPr txBox="1">
            <a:spLocks noGrp="1"/>
          </p:cNvSpPr>
          <p:nvPr/>
        </p:nvSpPr>
        <p:spPr bwMode="auto">
          <a:xfrm>
            <a:off x="3971925" y="8831263"/>
            <a:ext cx="3038475" cy="465137"/>
          </a:xfrm>
          <a:prstGeom prst="rect">
            <a:avLst/>
          </a:prstGeom>
          <a:noFill/>
          <a:ln w="9525">
            <a:noFill/>
            <a:miter lim="800000"/>
            <a:headEnd/>
            <a:tailEnd/>
          </a:ln>
        </p:spPr>
        <p:txBody>
          <a:bodyPr lIns="94388" tIns="47195" rIns="94388" bIns="47195" anchor="b"/>
          <a:lstStyle/>
          <a:p>
            <a:pPr algn="r" defTabSz="942975"/>
            <a:fld id="{E5F93228-700F-48C1-A034-943B65D72C0B}" type="slidenum">
              <a:rPr lang="en-US" sz="1200">
                <a:latin typeface="Times New Roman" pitchFamily="18" charset="0"/>
              </a:rPr>
              <a:pPr algn="r" defTabSz="942975"/>
              <a:t>16</a:t>
            </a:fld>
            <a:endParaRPr lang="en-US" sz="1200">
              <a:latin typeface="Times New Roman" pitchFamily="18" charset="0"/>
            </a:endParaRPr>
          </a:p>
        </p:txBody>
      </p:sp>
    </p:spTree>
    <p:extLst>
      <p:ext uri="{BB962C8B-B14F-4D97-AF65-F5344CB8AC3E}">
        <p14:creationId xmlns:p14="http://schemas.microsoft.com/office/powerpoint/2010/main" val="936910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713013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C1BA30F3-C713-4C86-829F-EECBECCD8655}" type="slidenum">
              <a:rPr lang="en-US" smtClean="0"/>
              <a:pPr/>
              <a:t>18</a:t>
            </a:fld>
            <a:endParaRPr lang="en-US"/>
          </a:p>
        </p:txBody>
      </p:sp>
      <p:sp>
        <p:nvSpPr>
          <p:cNvPr id="4710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4388" tIns="47195" rIns="94388" bIns="47195" anchor="b"/>
          <a:lstStyle/>
          <a:p>
            <a:pPr algn="r" defTabSz="942975"/>
            <a:fld id="{BD865109-4BC4-4170-869F-28EA0AE7C8E4}" type="slidenum">
              <a:rPr lang="en-US" sz="1200">
                <a:latin typeface="Times New Roman" pitchFamily="18" charset="0"/>
              </a:rPr>
              <a:pPr algn="r" defTabSz="942975"/>
              <a:t>18</a:t>
            </a:fld>
            <a:endParaRPr lang="en-US" sz="1200">
              <a:latin typeface="Times New Roman" pitchFamily="18" charset="0"/>
            </a:endParaRPr>
          </a:p>
        </p:txBody>
      </p:sp>
      <p:sp>
        <p:nvSpPr>
          <p:cNvPr id="47107" name="Rectangle 2"/>
          <p:cNvSpPr>
            <a:spLocks noGrp="1" noRot="1" noChangeAspect="1" noChangeArrowheads="1" noTextEdit="1"/>
          </p:cNvSpPr>
          <p:nvPr>
            <p:ph type="sldImg"/>
          </p:nvPr>
        </p:nvSpPr>
        <p:spPr>
          <a:xfrm>
            <a:off x="1182688" y="696913"/>
            <a:ext cx="4649787" cy="3487737"/>
          </a:xfrm>
          <a:ln/>
        </p:spPr>
      </p:sp>
      <p:sp>
        <p:nvSpPr>
          <p:cNvPr id="47108" name="Rectangle 3"/>
          <p:cNvSpPr>
            <a:spLocks noGrp="1" noChangeArrowheads="1"/>
          </p:cNvSpPr>
          <p:nvPr>
            <p:ph type="body" idx="1"/>
          </p:nvPr>
        </p:nvSpPr>
        <p:spPr>
          <a:xfrm>
            <a:off x="935038" y="4416425"/>
            <a:ext cx="5140325" cy="4183063"/>
          </a:xfrm>
          <a:noFill/>
          <a:ln/>
        </p:spPr>
        <p:txBody>
          <a:bodyPr lIns="94388" tIns="47195" rIns="94388" bIns="47195"/>
          <a:lstStyle/>
          <a:p>
            <a:pPr eaLnBrk="1" hangingPunct="1"/>
            <a:endParaRPr lang="en-US" sz="2300"/>
          </a:p>
        </p:txBody>
      </p:sp>
    </p:spTree>
    <p:extLst>
      <p:ext uri="{BB962C8B-B14F-4D97-AF65-F5344CB8AC3E}">
        <p14:creationId xmlns:p14="http://schemas.microsoft.com/office/powerpoint/2010/main" val="846233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6629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974315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397FCA9E-869C-457D-857F-974C39F6B3A2}" type="slidenum">
              <a:rPr lang="en-US" smtClean="0"/>
              <a:pPr/>
              <a:t>8</a:t>
            </a:fld>
            <a:endParaRPr lang="en-US"/>
          </a:p>
        </p:txBody>
      </p:sp>
      <p:sp>
        <p:nvSpPr>
          <p:cNvPr id="24578" name="Rectangle 2"/>
          <p:cNvSpPr>
            <a:spLocks noGrp="1" noRot="1" noChangeAspect="1" noChangeArrowheads="1" noTextEdit="1"/>
          </p:cNvSpPr>
          <p:nvPr>
            <p:ph type="sldImg"/>
          </p:nvPr>
        </p:nvSpPr>
        <p:spPr>
          <a:xfrm>
            <a:off x="1182688" y="696913"/>
            <a:ext cx="4649787" cy="3487737"/>
          </a:xfrm>
          <a:ln/>
        </p:spPr>
      </p:sp>
      <p:sp>
        <p:nvSpPr>
          <p:cNvPr id="24579" name="Rectangle 3"/>
          <p:cNvSpPr>
            <a:spLocks noGrp="1" noChangeArrowheads="1"/>
          </p:cNvSpPr>
          <p:nvPr>
            <p:ph type="body" idx="1"/>
          </p:nvPr>
        </p:nvSpPr>
        <p:spPr>
          <a:xfrm>
            <a:off x="935038" y="4416425"/>
            <a:ext cx="5140325" cy="4183063"/>
          </a:xfrm>
          <a:noFill/>
          <a:ln/>
        </p:spPr>
        <p:txBody>
          <a:bodyPr lIns="94388" tIns="47195" rIns="94388" bIns="47195"/>
          <a:lstStyle/>
          <a:p>
            <a:pPr eaLnBrk="1" hangingPunct="1"/>
            <a:endParaRPr lang="en-US"/>
          </a:p>
        </p:txBody>
      </p:sp>
    </p:spTree>
    <p:extLst>
      <p:ext uri="{BB962C8B-B14F-4D97-AF65-F5344CB8AC3E}">
        <p14:creationId xmlns:p14="http://schemas.microsoft.com/office/powerpoint/2010/main" val="1525740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E0672974-9388-4BCA-B645-9577BB0D8264}" type="slidenum">
              <a:rPr lang="en-US" smtClean="0"/>
              <a:pPr/>
              <a:t>9</a:t>
            </a:fld>
            <a:endParaRPr lang="en-US"/>
          </a:p>
        </p:txBody>
      </p:sp>
      <p:sp>
        <p:nvSpPr>
          <p:cNvPr id="26626" name="Rectangle 2"/>
          <p:cNvSpPr>
            <a:spLocks noGrp="1" noRot="1" noChangeAspect="1" noChangeArrowheads="1" noTextEdit="1"/>
          </p:cNvSpPr>
          <p:nvPr>
            <p:ph type="sldImg"/>
          </p:nvPr>
        </p:nvSpPr>
        <p:spPr>
          <a:xfrm>
            <a:off x="1182688" y="696913"/>
            <a:ext cx="4649787" cy="3487737"/>
          </a:xfrm>
          <a:ln/>
        </p:spPr>
      </p:sp>
      <p:sp>
        <p:nvSpPr>
          <p:cNvPr id="26627" name="Rectangle 3"/>
          <p:cNvSpPr>
            <a:spLocks noGrp="1" noChangeArrowheads="1"/>
          </p:cNvSpPr>
          <p:nvPr>
            <p:ph type="body" idx="1"/>
          </p:nvPr>
        </p:nvSpPr>
        <p:spPr>
          <a:xfrm>
            <a:off x="935038" y="4416425"/>
            <a:ext cx="5140325" cy="4183063"/>
          </a:xfrm>
          <a:noFill/>
          <a:ln/>
        </p:spPr>
        <p:txBody>
          <a:bodyPr lIns="94388" tIns="47195" rIns="94388" bIns="47195"/>
          <a:lstStyle/>
          <a:p>
            <a:pPr eaLnBrk="1" hangingPunct="1"/>
            <a:endParaRPr lang="en-US"/>
          </a:p>
        </p:txBody>
      </p:sp>
    </p:spTree>
    <p:extLst>
      <p:ext uri="{BB962C8B-B14F-4D97-AF65-F5344CB8AC3E}">
        <p14:creationId xmlns:p14="http://schemas.microsoft.com/office/powerpoint/2010/main" val="4063340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93E2C15E-2CFC-4FEA-895F-4CC3603F4307}" type="slidenum">
              <a:rPr lang="en-US" smtClean="0"/>
              <a:pPr/>
              <a:t>10</a:t>
            </a:fld>
            <a:endParaRPr lang="en-US"/>
          </a:p>
        </p:txBody>
      </p:sp>
      <p:sp>
        <p:nvSpPr>
          <p:cNvPr id="28674" name="Rectangle 2"/>
          <p:cNvSpPr>
            <a:spLocks noGrp="1" noRot="1" noChangeAspect="1" noChangeArrowheads="1" noTextEdit="1"/>
          </p:cNvSpPr>
          <p:nvPr>
            <p:ph type="sldImg"/>
          </p:nvPr>
        </p:nvSpPr>
        <p:spPr>
          <a:xfrm>
            <a:off x="1182688" y="696913"/>
            <a:ext cx="4649787" cy="3487737"/>
          </a:xfrm>
          <a:ln/>
        </p:spPr>
      </p:sp>
      <p:sp>
        <p:nvSpPr>
          <p:cNvPr id="28675" name="Rectangle 3"/>
          <p:cNvSpPr>
            <a:spLocks noGrp="1" noChangeArrowheads="1"/>
          </p:cNvSpPr>
          <p:nvPr>
            <p:ph type="body" idx="1"/>
          </p:nvPr>
        </p:nvSpPr>
        <p:spPr>
          <a:xfrm>
            <a:off x="935038" y="4416425"/>
            <a:ext cx="5140325" cy="4183063"/>
          </a:xfrm>
          <a:noFill/>
          <a:ln/>
        </p:spPr>
        <p:txBody>
          <a:bodyPr lIns="94388" tIns="47195" rIns="94388" bIns="47195"/>
          <a:lstStyle/>
          <a:p>
            <a:pPr eaLnBrk="1" hangingPunct="1"/>
            <a:endParaRPr lang="en-US"/>
          </a:p>
        </p:txBody>
      </p:sp>
    </p:spTree>
    <p:extLst>
      <p:ext uri="{BB962C8B-B14F-4D97-AF65-F5344CB8AC3E}">
        <p14:creationId xmlns:p14="http://schemas.microsoft.com/office/powerpoint/2010/main" val="2156777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68909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06367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DD315CB0-8FE8-49AA-AE98-946786711E1A}" type="slidenum">
              <a:rPr lang="en-US" smtClean="0">
                <a:solidFill>
                  <a:srgbClr val="000000"/>
                </a:solidFill>
              </a:rPr>
              <a:pPr/>
              <a:t>14</a:t>
            </a:fld>
            <a:endParaRPr lang="en-US">
              <a:solidFill>
                <a:srgbClr val="000000"/>
              </a:solidFill>
            </a:endParaRPr>
          </a:p>
        </p:txBody>
      </p:sp>
      <p:sp>
        <p:nvSpPr>
          <p:cNvPr id="38914" name="Slide Image Placeholder 1"/>
          <p:cNvSpPr>
            <a:spLocks noGrp="1" noRot="1" noChangeAspect="1" noTextEdit="1"/>
          </p:cNvSpPr>
          <p:nvPr>
            <p:ph type="sldImg"/>
          </p:nvPr>
        </p:nvSpPr>
        <p:spPr>
          <a:xfrm>
            <a:off x="1182688" y="696913"/>
            <a:ext cx="4649787" cy="3487737"/>
          </a:xfrm>
          <a:ln/>
        </p:spPr>
      </p:sp>
      <p:sp>
        <p:nvSpPr>
          <p:cNvPr id="38915" name="Notes Placeholder 2"/>
          <p:cNvSpPr>
            <a:spLocks noGrp="1"/>
          </p:cNvSpPr>
          <p:nvPr>
            <p:ph type="body" idx="1"/>
          </p:nvPr>
        </p:nvSpPr>
        <p:spPr>
          <a:xfrm>
            <a:off x="935038" y="4416425"/>
            <a:ext cx="5140325" cy="4183063"/>
          </a:xfrm>
          <a:noFill/>
          <a:ln/>
        </p:spPr>
        <p:txBody>
          <a:bodyPr lIns="94388" tIns="47195" rIns="94388" bIns="47195"/>
          <a:lstStyle/>
          <a:p>
            <a:pPr eaLnBrk="1" hangingPunct="1"/>
            <a:r>
              <a:rPr lang="en-US"/>
              <a:t>Increase Participation (and reduce plate waste)</a:t>
            </a:r>
          </a:p>
          <a:p>
            <a:pPr eaLnBrk="1" hangingPunct="1"/>
            <a:endParaRPr lang="en-US"/>
          </a:p>
        </p:txBody>
      </p:sp>
      <p:sp>
        <p:nvSpPr>
          <p:cNvPr id="38916" name="Slide Number Placeholder 3"/>
          <p:cNvSpPr txBox="1">
            <a:spLocks noGrp="1"/>
          </p:cNvSpPr>
          <p:nvPr/>
        </p:nvSpPr>
        <p:spPr bwMode="auto">
          <a:xfrm>
            <a:off x="3971925" y="8831263"/>
            <a:ext cx="3038475" cy="465137"/>
          </a:xfrm>
          <a:prstGeom prst="rect">
            <a:avLst/>
          </a:prstGeom>
          <a:noFill/>
          <a:ln w="9525">
            <a:noFill/>
            <a:miter lim="800000"/>
            <a:headEnd/>
            <a:tailEnd/>
          </a:ln>
        </p:spPr>
        <p:txBody>
          <a:bodyPr lIns="94388" tIns="47195" rIns="94388" bIns="47195" anchor="b"/>
          <a:lstStyle/>
          <a:p>
            <a:pPr algn="r" defTabSz="942975"/>
            <a:fld id="{F14A8C95-BBBB-4ECB-8B69-3EB0A29B470B}" type="slidenum">
              <a:rPr lang="en-US" sz="1200">
                <a:solidFill>
                  <a:srgbClr val="000000"/>
                </a:solidFill>
                <a:latin typeface="Times New Roman" pitchFamily="18" charset="0"/>
              </a:rPr>
              <a:pPr algn="r" defTabSz="942975"/>
              <a:t>14</a:t>
            </a:fld>
            <a:endParaRPr lang="en-US" sz="1200">
              <a:solidFill>
                <a:srgbClr val="000000"/>
              </a:solidFill>
              <a:latin typeface="Times New Roman" pitchFamily="18" charset="0"/>
            </a:endParaRPr>
          </a:p>
        </p:txBody>
      </p:sp>
    </p:spTree>
    <p:extLst>
      <p:ext uri="{BB962C8B-B14F-4D97-AF65-F5344CB8AC3E}">
        <p14:creationId xmlns:p14="http://schemas.microsoft.com/office/powerpoint/2010/main" val="299907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CCC6A7-1450-4983-B044-796F9F6376A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A9D212-503F-43C7-A70A-256A8E80EA6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42C920-E41C-4A7B-8CE9-520B8A9CDDC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16FE41-ECA8-4628-9CFB-4B4B1CAC8B8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CC8EF4-E432-4FA9-80F2-F363862EC50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53CDAFA-D1CC-4AAD-84BA-ED4712EF7F6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AA26C82-D9FE-4F5D-893D-C2E958341D0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E7E9523-0E05-4BAB-AC32-D76E5241EEB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549E5BA-6C2D-4760-936F-9CF00AA54BD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4DF9C0-7C7D-434F-89DA-605920F74E2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9D89CE-8C04-416B-B4A1-C9907EEE70F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43F9871-C401-4176-8E59-02E44F7BED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7"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frac.org/community-eligibility/" TargetMode="External"/><Relationship Id="rId7" Type="http://schemas.openxmlformats.org/officeDocument/2006/relationships/hyperlink" Target="http://frac.org/may-2016-community-eligibility-provision-searchable-databas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frac.org/pdf/community_eligibility_amazing_new_option_schools.pdf" TargetMode="External"/><Relationship Id="rId5" Type="http://schemas.openxmlformats.org/officeDocument/2006/relationships/hyperlink" Target="http://www.fns.usda.gov/school-meals/community-eligibility-provision" TargetMode="External"/><Relationship Id="rId4" Type="http://schemas.openxmlformats.org/officeDocument/2006/relationships/hyperlink" Target="http://www.cbpp.org/cep"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mlevin@frac.or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www.cbpp.org/" TargetMode="External"/><Relationship Id="rId5" Type="http://schemas.openxmlformats.org/officeDocument/2006/relationships/hyperlink" Target="mailto:neuberger@cbpp.org" TargetMode="External"/><Relationship Id="rId4" Type="http://schemas.openxmlformats.org/officeDocument/2006/relationships/hyperlink" Target="http://www.frac.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frac.org/pdf/take-up-of-cep-report.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1" name="Picture 1"/>
          <p:cNvPicPr>
            <a:picLocks noChangeAspect="1"/>
          </p:cNvPicPr>
          <p:nvPr/>
        </p:nvPicPr>
        <p:blipFill>
          <a:blip r:embed="rId3"/>
          <a:srcRect/>
          <a:stretch>
            <a:fillRect/>
          </a:stretch>
        </p:blipFill>
        <p:spPr bwMode="auto">
          <a:xfrm>
            <a:off x="0" y="457200"/>
            <a:ext cx="9144000" cy="6400800"/>
          </a:xfrm>
          <a:prstGeom prst="rect">
            <a:avLst/>
          </a:prstGeom>
          <a:noFill/>
          <a:ln w="9525">
            <a:noFill/>
            <a:miter lim="800000"/>
            <a:headEnd/>
            <a:tailEnd/>
          </a:ln>
        </p:spPr>
      </p:pic>
      <p:sp>
        <p:nvSpPr>
          <p:cNvPr id="15362" name="Title 1"/>
          <p:cNvSpPr>
            <a:spLocks noGrp="1"/>
          </p:cNvSpPr>
          <p:nvPr>
            <p:ph type="title" idx="4294967295"/>
          </p:nvPr>
        </p:nvSpPr>
        <p:spPr>
          <a:xfrm>
            <a:off x="0" y="0"/>
            <a:ext cx="9144000" cy="1295400"/>
          </a:xfrm>
        </p:spPr>
        <p:txBody>
          <a:bodyPr/>
          <a:lstStyle/>
          <a:p>
            <a:pPr eaLnBrk="1" hangingPunct="1"/>
            <a:r>
              <a:rPr lang="en-US" sz="3800" b="1">
                <a:solidFill>
                  <a:srgbClr val="0081BE"/>
                </a:solidFill>
                <a:latin typeface="Myriad Pro"/>
                <a:ea typeface="Myriad Pro"/>
                <a:cs typeface="Myriad Pro"/>
              </a:rPr>
              <a:t>Community Eligibility </a:t>
            </a:r>
            <a:r>
              <a:rPr lang="en-US" sz="4000" b="1">
                <a:solidFill>
                  <a:srgbClr val="0081BE"/>
                </a:solidFill>
                <a:latin typeface="Myriad Pro"/>
                <a:ea typeface="Myriad Pro"/>
                <a:cs typeface="Myriad Pro"/>
              </a:rPr>
              <a:t/>
            </a:r>
            <a:br>
              <a:rPr lang="en-US" sz="4000" b="1">
                <a:solidFill>
                  <a:srgbClr val="0081BE"/>
                </a:solidFill>
                <a:latin typeface="Myriad Pro"/>
                <a:ea typeface="Myriad Pro"/>
                <a:cs typeface="Myriad Pro"/>
              </a:rPr>
            </a:br>
            <a:r>
              <a:rPr lang="en-US" sz="2800">
                <a:solidFill>
                  <a:srgbClr val="0081BE"/>
                </a:solidFill>
                <a:latin typeface="Myriad Pro"/>
                <a:ea typeface="Myriad Pro"/>
                <a:cs typeface="Myriad Pro"/>
              </a:rPr>
              <a:t>Making High-Poverty Schools Hunger Free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Rectangle 2"/>
          <p:cNvSpPr>
            <a:spLocks noGrp="1"/>
          </p:cNvSpPr>
          <p:nvPr>
            <p:ph type="title" idx="4294967295"/>
          </p:nvPr>
        </p:nvSpPr>
        <p:spPr>
          <a:xfrm>
            <a:off x="0" y="381000"/>
            <a:ext cx="9144000" cy="990600"/>
          </a:xfrm>
        </p:spPr>
        <p:txBody>
          <a:bodyPr/>
          <a:lstStyle/>
          <a:p>
            <a:pPr eaLnBrk="1" hangingPunct="1"/>
            <a:r>
              <a:rPr lang="en-US" sz="3200" b="1">
                <a:solidFill>
                  <a:srgbClr val="0081BE"/>
                </a:solidFill>
              </a:rPr>
              <a:t>Reimbursements Under Community Eligibility</a:t>
            </a:r>
            <a:endParaRPr lang="en-US" sz="3200">
              <a:solidFill>
                <a:srgbClr val="0081BE"/>
              </a:solidFill>
            </a:endParaRPr>
          </a:p>
        </p:txBody>
      </p:sp>
      <p:sp>
        <p:nvSpPr>
          <p:cNvPr id="27650" name="Rectangle 3"/>
          <p:cNvSpPr>
            <a:spLocks noGrp="1"/>
          </p:cNvSpPr>
          <p:nvPr>
            <p:ph type="body" idx="4294967295"/>
          </p:nvPr>
        </p:nvSpPr>
        <p:spPr>
          <a:xfrm>
            <a:off x="457200" y="1371600"/>
            <a:ext cx="8305800" cy="5257800"/>
          </a:xfrm>
        </p:spPr>
        <p:txBody>
          <a:bodyPr/>
          <a:lstStyle/>
          <a:p>
            <a:pPr lvl="1" eaLnBrk="1" hangingPunct="1">
              <a:spcBef>
                <a:spcPct val="0"/>
              </a:spcBef>
              <a:spcAft>
                <a:spcPts val="800"/>
              </a:spcAft>
              <a:buFont typeface="Courier New" pitchFamily="49" charset="0"/>
              <a:buChar char="o"/>
            </a:pPr>
            <a:r>
              <a:rPr lang="en-US" sz="2000" dirty="0"/>
              <a:t>% Identified Students x 1.6 = % meals reimbursed at “free” rate; the rest are reimbursed at “paid” rate</a:t>
            </a:r>
          </a:p>
          <a:p>
            <a:pPr lvl="1" eaLnBrk="1" hangingPunct="1">
              <a:spcBef>
                <a:spcPct val="0"/>
              </a:spcBef>
              <a:spcAft>
                <a:spcPts val="800"/>
              </a:spcAft>
              <a:buFont typeface="Courier New" pitchFamily="49" charset="0"/>
              <a:buChar char="o"/>
            </a:pPr>
            <a:endParaRPr lang="en-US" sz="2000" dirty="0"/>
          </a:p>
          <a:p>
            <a:pPr lvl="1" eaLnBrk="1" hangingPunct="1">
              <a:spcBef>
                <a:spcPct val="0"/>
              </a:spcBef>
              <a:spcAft>
                <a:spcPts val="800"/>
              </a:spcAft>
              <a:buFont typeface="Courier New" pitchFamily="49" charset="0"/>
              <a:buChar char="o"/>
            </a:pPr>
            <a:r>
              <a:rPr lang="en-US" sz="2000" dirty="0"/>
              <a:t>Example: a school with 50 percent Identified Students would be reimbursed at the free rate for 80 percent of the breakfasts and lunches it served (50% x 1.6 = 80%) and the remaining 20 percent would be reimbursed at the paid rate</a:t>
            </a:r>
          </a:p>
          <a:p>
            <a:pPr lvl="1" eaLnBrk="1" hangingPunct="1">
              <a:spcBef>
                <a:spcPct val="0"/>
              </a:spcBef>
              <a:spcAft>
                <a:spcPts val="800"/>
              </a:spcAft>
              <a:buFont typeface="Courier New" pitchFamily="49" charset="0"/>
              <a:buChar char="o"/>
            </a:pPr>
            <a:endParaRPr lang="en-US" sz="2000" dirty="0"/>
          </a:p>
          <a:p>
            <a:pPr lvl="1" eaLnBrk="1" hangingPunct="1">
              <a:spcBef>
                <a:spcPct val="0"/>
              </a:spcBef>
              <a:spcAft>
                <a:spcPts val="800"/>
              </a:spcAft>
              <a:buFont typeface="Courier New" pitchFamily="49" charset="0"/>
              <a:buChar char="o"/>
            </a:pPr>
            <a:r>
              <a:rPr lang="en-US" sz="2000" dirty="0"/>
              <a:t>Participating schools are guaranteed to receive the same reimbursement rate (or a higher one if the Identified Student Percentage increases) for 4 years</a:t>
            </a:r>
          </a:p>
          <a:p>
            <a:pPr marL="457200" lvl="1" indent="0" eaLnBrk="1" hangingPunct="1">
              <a:spcBef>
                <a:spcPct val="0"/>
              </a:spcBef>
              <a:spcAft>
                <a:spcPts val="800"/>
              </a:spcAft>
              <a:buNone/>
            </a:pPr>
            <a:endParaRPr lang="en-US" sz="2000" dirty="0"/>
          </a:p>
          <a:p>
            <a:pPr lvl="1" eaLnBrk="1" hangingPunct="1">
              <a:spcBef>
                <a:spcPct val="0"/>
              </a:spcBef>
              <a:spcAft>
                <a:spcPts val="800"/>
              </a:spcAft>
              <a:buFont typeface="Courier New" pitchFamily="49" charset="0"/>
              <a:buChar char="o"/>
            </a:pPr>
            <a:r>
              <a:rPr lang="en-US" sz="2000" dirty="0"/>
              <a:t>Therefore, the higher the poverty level (Identified Student Percentage), the higher the reimbursement rate. </a:t>
            </a:r>
          </a:p>
          <a:p>
            <a:pPr marL="0" indent="0" eaLnBrk="1" hangingPunct="1">
              <a:spcBef>
                <a:spcPct val="0"/>
              </a:spcBef>
              <a:spcAft>
                <a:spcPts val="800"/>
              </a:spcAft>
              <a:buFont typeface="Arial" charset="0"/>
              <a:buNone/>
            </a:pPr>
            <a:endParaRPr lang="en-US" sz="1800" dirty="0"/>
          </a:p>
        </p:txBody>
      </p:sp>
      <p:sp>
        <p:nvSpPr>
          <p:cNvPr id="27651" name="Rectangle 4"/>
          <p:cNvSpPr>
            <a:spLocks noChangeArrowheads="1"/>
          </p:cNvSpPr>
          <p:nvPr/>
        </p:nvSpPr>
        <p:spPr bwMode="auto">
          <a:xfrm>
            <a:off x="4479925" y="3017838"/>
            <a:ext cx="184150" cy="822325"/>
          </a:xfrm>
          <a:prstGeom prst="rect">
            <a:avLst/>
          </a:prstGeom>
          <a:noFill/>
          <a:ln w="9525">
            <a:noFill/>
            <a:miter lim="800000"/>
            <a:headEnd/>
            <a:tailEnd/>
          </a:ln>
        </p:spPr>
        <p:txBody>
          <a:bodyPr wrap="none" anchor="ctr">
            <a:spAutoFit/>
          </a:bodyPr>
          <a:lstStyle/>
          <a:p>
            <a:endParaRPr lang="en-US">
              <a:latin typeface="Times New Roman" pitchFamily="18" charset="0"/>
            </a:endParaRPr>
          </a:p>
          <a:p>
            <a:pPr eaLnBrk="0" hangingPunct="0"/>
            <a:endParaRPr lang="en-US">
              <a:latin typeface="Times New Roman" pitchFamily="18" charset="0"/>
            </a:endParaRPr>
          </a:p>
        </p:txBody>
      </p:sp>
      <p:sp>
        <p:nvSpPr>
          <p:cNvPr id="27652" name="Rectangle 5"/>
          <p:cNvSpPr>
            <a:spLocks noChangeArrowheads="1"/>
          </p:cNvSpPr>
          <p:nvPr/>
        </p:nvSpPr>
        <p:spPr bwMode="auto">
          <a:xfrm>
            <a:off x="4479925" y="3017838"/>
            <a:ext cx="184150" cy="822325"/>
          </a:xfrm>
          <a:prstGeom prst="rect">
            <a:avLst/>
          </a:prstGeom>
          <a:noFill/>
          <a:ln w="9525">
            <a:noFill/>
            <a:miter lim="800000"/>
            <a:headEnd/>
            <a:tailEnd/>
          </a:ln>
        </p:spPr>
        <p:txBody>
          <a:bodyPr wrap="none" anchor="ctr">
            <a:spAutoFit/>
          </a:bodyPr>
          <a:lstStyle/>
          <a:p>
            <a:endParaRPr lang="en-US">
              <a:latin typeface="Times New Roman" pitchFamily="18" charset="0"/>
            </a:endParaRPr>
          </a:p>
          <a:p>
            <a:pPr eaLnBrk="0" hangingPunct="0"/>
            <a:endParaRPr lang="en-US">
              <a:latin typeface="Times New Roman" pitchFamily="18" charset="0"/>
            </a:endParaRPr>
          </a:p>
        </p:txBody>
      </p:sp>
      <p:sp>
        <p:nvSpPr>
          <p:cNvPr id="27653" name="Rectangle 6"/>
          <p:cNvSpPr>
            <a:spLocks noChangeArrowheads="1"/>
          </p:cNvSpPr>
          <p:nvPr/>
        </p:nvSpPr>
        <p:spPr bwMode="auto">
          <a:xfrm>
            <a:off x="4479925" y="3017838"/>
            <a:ext cx="184150" cy="822325"/>
          </a:xfrm>
          <a:prstGeom prst="rect">
            <a:avLst/>
          </a:prstGeom>
          <a:noFill/>
          <a:ln w="9525">
            <a:noFill/>
            <a:miter lim="800000"/>
            <a:headEnd/>
            <a:tailEnd/>
          </a:ln>
        </p:spPr>
        <p:txBody>
          <a:bodyPr wrap="none" anchor="ctr">
            <a:spAutoFit/>
          </a:bodyPr>
          <a:lstStyle/>
          <a:p>
            <a:endParaRPr lang="en-US">
              <a:latin typeface="Times New Roman" pitchFamily="18" charset="0"/>
            </a:endParaRPr>
          </a:p>
          <a:p>
            <a:pPr eaLnBrk="0" hangingPunct="0"/>
            <a:endParaRPr lang="en-US">
              <a:latin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838200" y="3154363"/>
          <a:ext cx="7467600" cy="2804160"/>
        </p:xfrm>
        <a:graphic>
          <a:graphicData uri="http://schemas.openxmlformats.org/drawingml/2006/table">
            <a:tbl>
              <a:tblPr firstRow="1" bandRow="1">
                <a:tableStyleId>{5C22544A-7EE6-4342-B048-85BDC9FD1C3A}</a:tableStyleId>
              </a:tblPr>
              <a:tblGrid>
                <a:gridCol w="2489200">
                  <a:extLst>
                    <a:ext uri="{9D8B030D-6E8A-4147-A177-3AD203B41FA5}">
                      <a16:colId xmlns:a16="http://schemas.microsoft.com/office/drawing/2014/main" xmlns="" val="20000"/>
                    </a:ext>
                  </a:extLst>
                </a:gridCol>
                <a:gridCol w="2489200">
                  <a:extLst>
                    <a:ext uri="{9D8B030D-6E8A-4147-A177-3AD203B41FA5}">
                      <a16:colId xmlns:a16="http://schemas.microsoft.com/office/drawing/2014/main" xmlns="" val="20001"/>
                    </a:ext>
                  </a:extLst>
                </a:gridCol>
                <a:gridCol w="2489200">
                  <a:extLst>
                    <a:ext uri="{9D8B030D-6E8A-4147-A177-3AD203B41FA5}">
                      <a16:colId xmlns:a16="http://schemas.microsoft.com/office/drawing/2014/main" xmlns="" val="20002"/>
                    </a:ext>
                  </a:extLst>
                </a:gridCol>
              </a:tblGrid>
              <a:tr h="370840">
                <a:tc>
                  <a:txBody>
                    <a:bodyPr/>
                    <a:lstStyle/>
                    <a:p>
                      <a:pPr algn="ctr">
                        <a:spcAft>
                          <a:spcPts val="1000"/>
                        </a:spcAft>
                      </a:pPr>
                      <a:r>
                        <a:rPr lang="en-US" sz="1600" b="1" kern="1200" spc="0" dirty="0">
                          <a:solidFill>
                            <a:schemeClr val="bg1"/>
                          </a:solidFill>
                          <a:latin typeface="Calibri"/>
                          <a:cs typeface="Calibri"/>
                        </a:rPr>
                        <a:t>Percentage Identified</a:t>
                      </a:r>
                      <a:r>
                        <a:rPr lang="en-US" sz="1600" b="1" kern="1200" spc="0" baseline="0" dirty="0">
                          <a:solidFill>
                            <a:schemeClr val="bg1"/>
                          </a:solidFill>
                          <a:latin typeface="Calibri"/>
                          <a:cs typeface="Calibri"/>
                        </a:rPr>
                        <a:t> </a:t>
                      </a:r>
                      <a:r>
                        <a:rPr lang="en-US" sz="1600" b="1" kern="1200" spc="0" dirty="0">
                          <a:solidFill>
                            <a:schemeClr val="bg1"/>
                          </a:solidFill>
                          <a:latin typeface="Calibri"/>
                          <a:cs typeface="Calibri"/>
                        </a:rPr>
                        <a:t>Students</a:t>
                      </a:r>
                    </a:p>
                  </a:txBody>
                  <a:tcPr anchor="ctr">
                    <a:lnL w="12700" cap="flat" cmpd="sng" algn="ctr">
                      <a:solidFill>
                        <a:srgbClr val="0081B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C61A4"/>
                      </a:solidFill>
                      <a:prstDash val="solid"/>
                      <a:round/>
                      <a:headEnd type="none" w="med" len="med"/>
                      <a:tailEnd type="none" w="med" len="med"/>
                    </a:lnT>
                    <a:lnB w="12700" cap="flat" cmpd="sng" algn="ctr">
                      <a:solidFill>
                        <a:srgbClr val="0081BE"/>
                      </a:solidFill>
                      <a:prstDash val="solid"/>
                      <a:round/>
                      <a:headEnd type="none" w="med" len="med"/>
                      <a:tailEnd type="none" w="med" len="med"/>
                    </a:lnB>
                    <a:solidFill>
                      <a:srgbClr val="0C61A4"/>
                    </a:solidFill>
                  </a:tcPr>
                </a:tc>
                <a:tc>
                  <a:txBody>
                    <a:bodyPr/>
                    <a:lstStyle/>
                    <a:p>
                      <a:pPr algn="ctr">
                        <a:spcAft>
                          <a:spcPts val="1000"/>
                        </a:spcAft>
                      </a:pPr>
                      <a:r>
                        <a:rPr lang="en-US" sz="1600" b="1" kern="1200" spc="0" dirty="0">
                          <a:solidFill>
                            <a:schemeClr val="bg1"/>
                          </a:solidFill>
                          <a:latin typeface="Calibri"/>
                          <a:cs typeface="Calibri"/>
                        </a:rPr>
                        <a:t>Percentage Free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C61A4"/>
                      </a:solidFill>
                      <a:prstDash val="solid"/>
                      <a:round/>
                      <a:headEnd type="none" w="med" len="med"/>
                      <a:tailEnd type="none" w="med" len="med"/>
                    </a:lnT>
                    <a:lnB w="12700" cap="flat" cmpd="sng" algn="ctr">
                      <a:solidFill>
                        <a:srgbClr val="0081BE"/>
                      </a:solidFill>
                      <a:prstDash val="solid"/>
                      <a:round/>
                      <a:headEnd type="none" w="med" len="med"/>
                      <a:tailEnd type="none" w="med" len="med"/>
                    </a:lnB>
                    <a:solidFill>
                      <a:srgbClr val="0C61A4"/>
                    </a:solidFill>
                  </a:tcPr>
                </a:tc>
                <a:tc>
                  <a:txBody>
                    <a:bodyPr/>
                    <a:lstStyle/>
                    <a:p>
                      <a:pPr algn="ctr">
                        <a:spcAft>
                          <a:spcPts val="1000"/>
                        </a:spcAft>
                      </a:pPr>
                      <a:r>
                        <a:rPr lang="en-US" sz="1600" b="1" kern="1200" spc="0" dirty="0">
                          <a:solidFill>
                            <a:schemeClr val="bg1"/>
                          </a:solidFill>
                          <a:latin typeface="Calibri"/>
                          <a:cs typeface="Calibri"/>
                        </a:rPr>
                        <a:t>Paid</a:t>
                      </a:r>
                    </a:p>
                  </a:txBody>
                  <a:tcPr anchor="ctr">
                    <a:lnL w="12700" cap="flat" cmpd="sng" algn="ctr">
                      <a:noFill/>
                      <a:prstDash val="solid"/>
                      <a:round/>
                      <a:headEnd type="none" w="med" len="med"/>
                      <a:tailEnd type="none" w="med" len="med"/>
                    </a:lnL>
                    <a:lnR w="12700" cap="flat" cmpd="sng" algn="ctr">
                      <a:solidFill>
                        <a:srgbClr val="0081BE"/>
                      </a:solidFill>
                      <a:prstDash val="solid"/>
                      <a:round/>
                      <a:headEnd type="none" w="med" len="med"/>
                      <a:tailEnd type="none" w="med" len="med"/>
                    </a:lnR>
                    <a:lnT w="12700" cap="flat" cmpd="sng" algn="ctr">
                      <a:solidFill>
                        <a:srgbClr val="0C61A4"/>
                      </a:solidFill>
                      <a:prstDash val="solid"/>
                      <a:round/>
                      <a:headEnd type="none" w="med" len="med"/>
                      <a:tailEnd type="none" w="med" len="med"/>
                    </a:lnT>
                    <a:lnB w="12700" cap="flat" cmpd="sng" algn="ctr">
                      <a:solidFill>
                        <a:srgbClr val="0081BE"/>
                      </a:solidFill>
                      <a:prstDash val="solid"/>
                      <a:round/>
                      <a:headEnd type="none" w="med" len="med"/>
                      <a:tailEnd type="none" w="med" len="med"/>
                    </a:lnB>
                    <a:solidFill>
                      <a:srgbClr val="0C61A4"/>
                    </a:solidFill>
                  </a:tcPr>
                </a:tc>
                <a:extLst>
                  <a:ext uri="{0D108BD9-81ED-4DB2-BD59-A6C34878D82A}">
                    <a16:rowId xmlns:a16="http://schemas.microsoft.com/office/drawing/2014/main" xmlns="" val="10000"/>
                  </a:ext>
                </a:extLst>
              </a:tr>
              <a:tr h="370840">
                <a:tc>
                  <a:txBody>
                    <a:bodyPr/>
                    <a:lstStyle/>
                    <a:p>
                      <a:pPr algn="ctr"/>
                      <a:r>
                        <a:rPr lang="en-US" sz="1600" dirty="0">
                          <a:latin typeface="Calibri"/>
                          <a:cs typeface="Calibri"/>
                        </a:rPr>
                        <a:t>40%</a:t>
                      </a:r>
                    </a:p>
                  </a:txBody>
                  <a:tcPr>
                    <a:lnL w="12700" cap="flat" cmpd="sng" algn="ctr">
                      <a:solidFill>
                        <a:srgbClr val="0081B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1BE"/>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600" dirty="0">
                          <a:solidFill>
                            <a:srgbClr val="000000"/>
                          </a:solidFill>
                          <a:latin typeface="Calibri"/>
                          <a:cs typeface="Calibri"/>
                        </a:rPr>
                        <a:t>64%</a:t>
                      </a:r>
                      <a:endParaRPr lang="en-US" sz="1600" dirty="0">
                        <a:latin typeface="Calibri"/>
                        <a:cs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1BE"/>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600" dirty="0">
                          <a:solidFill>
                            <a:srgbClr val="000000"/>
                          </a:solidFill>
                          <a:latin typeface="Calibri"/>
                          <a:cs typeface="Calibri"/>
                        </a:rPr>
                        <a:t>36%</a:t>
                      </a:r>
                      <a:endParaRPr lang="en-US" sz="1600" dirty="0">
                        <a:latin typeface="Calibri"/>
                        <a:cs typeface="Calibri"/>
                      </a:endParaRPr>
                    </a:p>
                  </a:txBody>
                  <a:tcPr>
                    <a:lnL w="12700" cap="flat" cmpd="sng" algn="ctr">
                      <a:noFill/>
                      <a:prstDash val="solid"/>
                      <a:round/>
                      <a:headEnd type="none" w="med" len="med"/>
                      <a:tailEnd type="none" w="med" len="med"/>
                    </a:lnL>
                    <a:lnR w="12700" cap="flat" cmpd="sng" algn="ctr">
                      <a:solidFill>
                        <a:srgbClr val="0081BE"/>
                      </a:solidFill>
                      <a:prstDash val="solid"/>
                      <a:round/>
                      <a:headEnd type="none" w="med" len="med"/>
                      <a:tailEnd type="none" w="med" len="med"/>
                    </a:lnR>
                    <a:lnT w="12700" cap="flat" cmpd="sng" algn="ctr">
                      <a:solidFill>
                        <a:srgbClr val="0081BE"/>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70840">
                <a:tc>
                  <a:txBody>
                    <a:bodyPr/>
                    <a:lstStyle/>
                    <a:p>
                      <a:pPr algn="ctr"/>
                      <a:r>
                        <a:rPr lang="en-US" sz="1600" dirty="0">
                          <a:solidFill>
                            <a:srgbClr val="000000"/>
                          </a:solidFill>
                          <a:latin typeface="Calibri"/>
                          <a:cs typeface="Calibri"/>
                        </a:rPr>
                        <a:t>45%</a:t>
                      </a:r>
                      <a:endParaRPr lang="en-US" sz="1600" dirty="0">
                        <a:latin typeface="Calibri"/>
                        <a:cs typeface="Calibri"/>
                      </a:endParaRPr>
                    </a:p>
                  </a:txBody>
                  <a:tcPr>
                    <a:lnL w="12700" cap="flat" cmpd="sng" algn="ctr">
                      <a:solidFill>
                        <a:srgbClr val="0081B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CF2F8"/>
                    </a:solidFill>
                  </a:tcPr>
                </a:tc>
                <a:tc>
                  <a:txBody>
                    <a:bodyPr/>
                    <a:lstStyle/>
                    <a:p>
                      <a:pPr algn="ctr"/>
                      <a:r>
                        <a:rPr lang="en-US" sz="1600" dirty="0">
                          <a:solidFill>
                            <a:srgbClr val="000000"/>
                          </a:solidFill>
                          <a:latin typeface="Calibri"/>
                          <a:cs typeface="Calibri"/>
                        </a:rPr>
                        <a:t>72%</a:t>
                      </a:r>
                      <a:endParaRPr lang="en-US" sz="1600" dirty="0">
                        <a:latin typeface="Calibri"/>
                        <a:cs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CF2F8"/>
                    </a:solidFill>
                  </a:tcPr>
                </a:tc>
                <a:tc>
                  <a:txBody>
                    <a:bodyPr/>
                    <a:lstStyle/>
                    <a:p>
                      <a:pPr algn="ctr"/>
                      <a:r>
                        <a:rPr lang="en-US" sz="1600" dirty="0">
                          <a:solidFill>
                            <a:srgbClr val="000000"/>
                          </a:solidFill>
                          <a:latin typeface="Calibri"/>
                          <a:cs typeface="Calibri"/>
                        </a:rPr>
                        <a:t>28%</a:t>
                      </a:r>
                      <a:endParaRPr lang="en-US" sz="1600" dirty="0">
                        <a:latin typeface="Calibri"/>
                        <a:cs typeface="Calibri"/>
                      </a:endParaRPr>
                    </a:p>
                  </a:txBody>
                  <a:tcPr>
                    <a:lnL w="12700" cap="flat" cmpd="sng" algn="ctr">
                      <a:noFill/>
                      <a:prstDash val="solid"/>
                      <a:round/>
                      <a:headEnd type="none" w="med" len="med"/>
                      <a:tailEnd type="none" w="med" len="med"/>
                    </a:lnL>
                    <a:lnR w="12700" cap="flat" cmpd="sng" algn="ctr">
                      <a:solidFill>
                        <a:srgbClr val="0081B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CF2F8"/>
                    </a:solidFill>
                  </a:tcPr>
                </a:tc>
                <a:extLst>
                  <a:ext uri="{0D108BD9-81ED-4DB2-BD59-A6C34878D82A}">
                    <a16:rowId xmlns:a16="http://schemas.microsoft.com/office/drawing/2014/main" xmlns="" val="10002"/>
                  </a:ext>
                </a:extLst>
              </a:tr>
              <a:tr h="370840">
                <a:tc>
                  <a:txBody>
                    <a:bodyPr/>
                    <a:lstStyle/>
                    <a:p>
                      <a:pPr algn="ctr"/>
                      <a:r>
                        <a:rPr lang="en-US" sz="1600" dirty="0">
                          <a:solidFill>
                            <a:srgbClr val="000000"/>
                          </a:solidFill>
                          <a:latin typeface="Calibri"/>
                          <a:cs typeface="Calibri"/>
                        </a:rPr>
                        <a:t>50%</a:t>
                      </a:r>
                      <a:endParaRPr lang="en-US" sz="1600" dirty="0">
                        <a:latin typeface="Calibri"/>
                        <a:cs typeface="Calibri"/>
                      </a:endParaRPr>
                    </a:p>
                  </a:txBody>
                  <a:tcPr>
                    <a:lnL w="12700" cap="flat" cmpd="sng" algn="ctr">
                      <a:solidFill>
                        <a:srgbClr val="0081B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600" dirty="0">
                          <a:solidFill>
                            <a:srgbClr val="000000"/>
                          </a:solidFill>
                          <a:latin typeface="Calibri"/>
                          <a:cs typeface="Calibri"/>
                        </a:rPr>
                        <a:t>80%</a:t>
                      </a:r>
                      <a:endParaRPr lang="en-US" sz="1600" dirty="0">
                        <a:latin typeface="Calibri"/>
                        <a:cs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600" dirty="0">
                          <a:solidFill>
                            <a:srgbClr val="000000"/>
                          </a:solidFill>
                          <a:latin typeface="Calibri"/>
                          <a:cs typeface="Calibri"/>
                        </a:rPr>
                        <a:t>20%</a:t>
                      </a:r>
                      <a:endParaRPr lang="en-US" sz="1600" dirty="0">
                        <a:latin typeface="Calibri"/>
                        <a:cs typeface="Calibri"/>
                      </a:endParaRPr>
                    </a:p>
                  </a:txBody>
                  <a:tcPr>
                    <a:lnL w="12700" cap="flat" cmpd="sng" algn="ctr">
                      <a:noFill/>
                      <a:prstDash val="solid"/>
                      <a:round/>
                      <a:headEnd type="none" w="med" len="med"/>
                      <a:tailEnd type="none" w="med" len="med"/>
                    </a:lnL>
                    <a:lnR w="12700" cap="flat" cmpd="sng" algn="ctr">
                      <a:solidFill>
                        <a:srgbClr val="0081B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70840">
                <a:tc>
                  <a:txBody>
                    <a:bodyPr/>
                    <a:lstStyle/>
                    <a:p>
                      <a:pPr algn="ctr"/>
                      <a:r>
                        <a:rPr lang="en-US" sz="1600" dirty="0">
                          <a:solidFill>
                            <a:srgbClr val="000000"/>
                          </a:solidFill>
                          <a:latin typeface="Calibri"/>
                          <a:cs typeface="Calibri"/>
                        </a:rPr>
                        <a:t>55%</a:t>
                      </a:r>
                      <a:endParaRPr lang="en-US" sz="1600" dirty="0">
                        <a:latin typeface="Calibri"/>
                        <a:cs typeface="Calibri"/>
                      </a:endParaRPr>
                    </a:p>
                  </a:txBody>
                  <a:tcPr>
                    <a:lnL w="12700" cap="flat" cmpd="sng" algn="ctr">
                      <a:solidFill>
                        <a:srgbClr val="0081B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CF2F8"/>
                    </a:solidFill>
                  </a:tcPr>
                </a:tc>
                <a:tc>
                  <a:txBody>
                    <a:bodyPr/>
                    <a:lstStyle/>
                    <a:p>
                      <a:pPr algn="ctr"/>
                      <a:r>
                        <a:rPr lang="en-US" sz="1600" dirty="0">
                          <a:solidFill>
                            <a:srgbClr val="000000"/>
                          </a:solidFill>
                          <a:latin typeface="Calibri"/>
                          <a:cs typeface="Calibri"/>
                        </a:rPr>
                        <a:t>88%</a:t>
                      </a:r>
                      <a:endParaRPr lang="en-US" sz="1600" dirty="0">
                        <a:latin typeface="Calibri"/>
                        <a:cs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CF2F8"/>
                    </a:solidFill>
                  </a:tcPr>
                </a:tc>
                <a:tc>
                  <a:txBody>
                    <a:bodyPr/>
                    <a:lstStyle/>
                    <a:p>
                      <a:pPr algn="ctr"/>
                      <a:r>
                        <a:rPr lang="en-US" sz="1600" dirty="0">
                          <a:solidFill>
                            <a:srgbClr val="000000"/>
                          </a:solidFill>
                          <a:latin typeface="Calibri"/>
                          <a:cs typeface="Calibri"/>
                        </a:rPr>
                        <a:t>12%</a:t>
                      </a:r>
                      <a:endParaRPr lang="en-US" sz="1600" dirty="0">
                        <a:latin typeface="Calibri"/>
                        <a:cs typeface="Calibri"/>
                      </a:endParaRPr>
                    </a:p>
                  </a:txBody>
                  <a:tcPr>
                    <a:lnL w="12700" cap="flat" cmpd="sng" algn="ctr">
                      <a:noFill/>
                      <a:prstDash val="solid"/>
                      <a:round/>
                      <a:headEnd type="none" w="med" len="med"/>
                      <a:tailEnd type="none" w="med" len="med"/>
                    </a:lnL>
                    <a:lnR w="12700" cap="flat" cmpd="sng" algn="ctr">
                      <a:solidFill>
                        <a:srgbClr val="0081B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CF2F8"/>
                    </a:solidFill>
                  </a:tcPr>
                </a:tc>
                <a:extLst>
                  <a:ext uri="{0D108BD9-81ED-4DB2-BD59-A6C34878D82A}">
                    <a16:rowId xmlns:a16="http://schemas.microsoft.com/office/drawing/2014/main" xmlns="" val="10004"/>
                  </a:ext>
                </a:extLst>
              </a:tr>
              <a:tr h="370840">
                <a:tc>
                  <a:txBody>
                    <a:bodyPr/>
                    <a:lstStyle/>
                    <a:p>
                      <a:pPr algn="ctr">
                        <a:spcAft>
                          <a:spcPts val="1000"/>
                        </a:spcAft>
                      </a:pPr>
                      <a:r>
                        <a:rPr lang="en-US" sz="1600" dirty="0">
                          <a:solidFill>
                            <a:srgbClr val="000000"/>
                          </a:solidFill>
                          <a:latin typeface="Calibri"/>
                          <a:cs typeface="Calibri"/>
                        </a:rPr>
                        <a:t>60%</a:t>
                      </a:r>
                    </a:p>
                  </a:txBody>
                  <a:tcPr>
                    <a:lnL w="12700" cap="flat" cmpd="sng" algn="ctr">
                      <a:solidFill>
                        <a:srgbClr val="0081B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spcAft>
                          <a:spcPts val="1000"/>
                        </a:spcAft>
                      </a:pPr>
                      <a:r>
                        <a:rPr lang="en-US" sz="1600" dirty="0">
                          <a:solidFill>
                            <a:srgbClr val="000000"/>
                          </a:solidFill>
                          <a:latin typeface="Calibri"/>
                          <a:cs typeface="Calibri"/>
                        </a:rPr>
                        <a:t>96%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spcAft>
                          <a:spcPts val="1000"/>
                        </a:spcAft>
                      </a:pPr>
                      <a:r>
                        <a:rPr lang="en-US" sz="1600" dirty="0">
                          <a:solidFill>
                            <a:srgbClr val="000000"/>
                          </a:solidFill>
                          <a:latin typeface="Calibri"/>
                          <a:cs typeface="Calibri"/>
                        </a:rPr>
                        <a:t>4%</a:t>
                      </a:r>
                    </a:p>
                  </a:txBody>
                  <a:tcPr>
                    <a:lnL w="12700" cap="flat" cmpd="sng" algn="ctr">
                      <a:noFill/>
                      <a:prstDash val="solid"/>
                      <a:round/>
                      <a:headEnd type="none" w="med" len="med"/>
                      <a:tailEnd type="none" w="med" len="med"/>
                    </a:lnL>
                    <a:lnR w="12700" cap="flat" cmpd="sng" algn="ctr">
                      <a:solidFill>
                        <a:srgbClr val="0081B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70840">
                <a:tc>
                  <a:txBody>
                    <a:bodyPr/>
                    <a:lstStyle/>
                    <a:p>
                      <a:pPr algn="ctr"/>
                      <a:r>
                        <a:rPr lang="en-US" sz="1600" dirty="0">
                          <a:solidFill>
                            <a:srgbClr val="000000"/>
                          </a:solidFill>
                          <a:latin typeface="Calibri"/>
                          <a:cs typeface="Calibri"/>
                        </a:rPr>
                        <a:t>65%</a:t>
                      </a:r>
                      <a:endParaRPr lang="en-US" sz="1600" dirty="0">
                        <a:latin typeface="Calibri"/>
                        <a:cs typeface="Calibri"/>
                      </a:endParaRPr>
                    </a:p>
                  </a:txBody>
                  <a:tcPr>
                    <a:lnL w="12700" cap="flat" cmpd="sng" algn="ctr">
                      <a:solidFill>
                        <a:srgbClr val="0081B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81BE"/>
                      </a:solidFill>
                      <a:prstDash val="solid"/>
                      <a:round/>
                      <a:headEnd type="none" w="med" len="med"/>
                      <a:tailEnd type="none" w="med" len="med"/>
                    </a:lnB>
                    <a:solidFill>
                      <a:srgbClr val="ECF2F8"/>
                    </a:solidFill>
                  </a:tcPr>
                </a:tc>
                <a:tc>
                  <a:txBody>
                    <a:bodyPr/>
                    <a:lstStyle/>
                    <a:p>
                      <a:pPr algn="ctr">
                        <a:spcAft>
                          <a:spcPts val="1000"/>
                        </a:spcAft>
                      </a:pPr>
                      <a:r>
                        <a:rPr lang="en-US" sz="1600" dirty="0">
                          <a:latin typeface="Calibri"/>
                          <a:cs typeface="Calibri"/>
                        </a:rPr>
                        <a:t>100%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81BE"/>
                      </a:solidFill>
                      <a:prstDash val="solid"/>
                      <a:round/>
                      <a:headEnd type="none" w="med" len="med"/>
                      <a:tailEnd type="none" w="med" len="med"/>
                    </a:lnB>
                    <a:solidFill>
                      <a:srgbClr val="ECF2F8"/>
                    </a:solidFill>
                  </a:tcPr>
                </a:tc>
                <a:tc>
                  <a:txBody>
                    <a:bodyPr/>
                    <a:lstStyle/>
                    <a:p>
                      <a:pPr algn="ctr">
                        <a:spcAft>
                          <a:spcPts val="1000"/>
                        </a:spcAft>
                      </a:pPr>
                      <a:r>
                        <a:rPr lang="en-US" sz="1600" dirty="0">
                          <a:latin typeface="Calibri"/>
                          <a:cs typeface="Calibri"/>
                        </a:rPr>
                        <a:t>0</a:t>
                      </a:r>
                    </a:p>
                  </a:txBody>
                  <a:tcPr>
                    <a:lnL w="12700" cap="flat" cmpd="sng" algn="ctr">
                      <a:noFill/>
                      <a:prstDash val="solid"/>
                      <a:round/>
                      <a:headEnd type="none" w="med" len="med"/>
                      <a:tailEnd type="none" w="med" len="med"/>
                    </a:lnL>
                    <a:lnR w="12700" cap="flat" cmpd="sng" algn="ctr">
                      <a:solidFill>
                        <a:srgbClr val="0081B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81BE"/>
                      </a:solidFill>
                      <a:prstDash val="solid"/>
                      <a:round/>
                      <a:headEnd type="none" w="med" len="med"/>
                      <a:tailEnd type="none" w="med" len="med"/>
                    </a:lnB>
                    <a:solidFill>
                      <a:srgbClr val="ECF2F8"/>
                    </a:solidFill>
                  </a:tcPr>
                </a:tc>
                <a:extLst>
                  <a:ext uri="{0D108BD9-81ED-4DB2-BD59-A6C34878D82A}">
                    <a16:rowId xmlns:a16="http://schemas.microsoft.com/office/drawing/2014/main" xmlns="" val="10006"/>
                  </a:ext>
                </a:extLst>
              </a:tr>
            </a:tbl>
          </a:graphicData>
        </a:graphic>
      </p:graphicFrame>
      <p:sp>
        <p:nvSpPr>
          <p:cNvPr id="29724" name="Rectangle 5"/>
          <p:cNvSpPr>
            <a:spLocks noChangeArrowheads="1"/>
          </p:cNvSpPr>
          <p:nvPr/>
        </p:nvSpPr>
        <p:spPr bwMode="auto">
          <a:xfrm>
            <a:off x="685800" y="228600"/>
            <a:ext cx="7772400" cy="1077913"/>
          </a:xfrm>
          <a:prstGeom prst="rect">
            <a:avLst/>
          </a:prstGeom>
          <a:noFill/>
          <a:ln w="9525">
            <a:noFill/>
            <a:miter lim="800000"/>
            <a:headEnd/>
            <a:tailEnd/>
          </a:ln>
        </p:spPr>
        <p:txBody>
          <a:bodyPr>
            <a:spAutoFit/>
          </a:bodyPr>
          <a:lstStyle/>
          <a:p>
            <a:pPr algn="ctr">
              <a:spcAft>
                <a:spcPts val="1000"/>
              </a:spcAft>
            </a:pPr>
            <a:r>
              <a:rPr lang="en-US" sz="3200" b="1">
                <a:solidFill>
                  <a:srgbClr val="0081BE"/>
                </a:solidFill>
                <a:latin typeface="Calibri" pitchFamily="34" charset="0"/>
              </a:rPr>
              <a:t>Meal Reimbursements </a:t>
            </a:r>
            <a:br>
              <a:rPr lang="en-US" sz="3200" b="1">
                <a:solidFill>
                  <a:srgbClr val="0081BE"/>
                </a:solidFill>
                <a:latin typeface="Calibri" pitchFamily="34" charset="0"/>
              </a:rPr>
            </a:br>
            <a:r>
              <a:rPr lang="en-US" sz="3200" b="1">
                <a:solidFill>
                  <a:srgbClr val="0081BE"/>
                </a:solidFill>
                <a:latin typeface="Calibri" pitchFamily="34" charset="0"/>
              </a:rPr>
              <a:t>with Community Eligibility</a:t>
            </a:r>
          </a:p>
        </p:txBody>
      </p:sp>
      <p:sp>
        <p:nvSpPr>
          <p:cNvPr id="29725" name="Rectangle 6"/>
          <p:cNvSpPr>
            <a:spLocks noChangeArrowheads="1"/>
          </p:cNvSpPr>
          <p:nvPr/>
        </p:nvSpPr>
        <p:spPr bwMode="auto">
          <a:xfrm>
            <a:off x="685800" y="1782763"/>
            <a:ext cx="7772400" cy="1200150"/>
          </a:xfrm>
          <a:prstGeom prst="rect">
            <a:avLst/>
          </a:prstGeom>
          <a:noFill/>
          <a:ln w="9525">
            <a:noFill/>
            <a:miter lim="800000"/>
            <a:headEnd/>
            <a:tailEnd/>
          </a:ln>
        </p:spPr>
        <p:txBody>
          <a:bodyPr>
            <a:spAutoFit/>
          </a:bodyPr>
          <a:lstStyle/>
          <a:p>
            <a:pPr>
              <a:spcAft>
                <a:spcPts val="1000"/>
              </a:spcAft>
            </a:pPr>
            <a:r>
              <a:rPr lang="en-US" sz="1800">
                <a:latin typeface="Calibri" pitchFamily="34" charset="0"/>
              </a:rPr>
              <a:t>The reimbursement rate for both lunch and breakfast is determined by multiplying the percent of Identified Students by a 1.6 multiplier. The resulting number is the percent of meals reimbursed at the “free” reimbursement rate, with the rest reimbursed at the “paid” rate.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3571" t="12222" r="57619" b="30000"/>
          <a:stretch/>
        </p:blipFill>
        <p:spPr>
          <a:xfrm>
            <a:off x="1028700" y="1294150"/>
            <a:ext cx="7086600" cy="4568221"/>
          </a:xfrm>
          <a:prstGeom prst="rect">
            <a:avLst/>
          </a:prstGeom>
        </p:spPr>
      </p:pic>
      <p:sp>
        <p:nvSpPr>
          <p:cNvPr id="2" name="Title 1"/>
          <p:cNvSpPr>
            <a:spLocks noGrp="1"/>
          </p:cNvSpPr>
          <p:nvPr>
            <p:ph type="title"/>
          </p:nvPr>
        </p:nvSpPr>
        <p:spPr>
          <a:xfrm>
            <a:off x="457200" y="151150"/>
            <a:ext cx="8229600" cy="1143000"/>
          </a:xfrm>
        </p:spPr>
        <p:txBody>
          <a:bodyPr/>
          <a:lstStyle/>
          <a:p>
            <a:r>
              <a:rPr lang="en-US" sz="3200" b="1" dirty="0">
                <a:solidFill>
                  <a:srgbClr val="0081BE"/>
                </a:solidFill>
              </a:rPr>
              <a:t>Community Eligibility Take-up is Greater </a:t>
            </a:r>
            <a:br>
              <a:rPr lang="en-US" sz="3200" b="1" dirty="0">
                <a:solidFill>
                  <a:srgbClr val="0081BE"/>
                </a:solidFill>
              </a:rPr>
            </a:br>
            <a:r>
              <a:rPr lang="en-US" sz="3200" b="1" dirty="0">
                <a:solidFill>
                  <a:srgbClr val="0081BE"/>
                </a:solidFill>
              </a:rPr>
              <a:t>in the Highest-Poverty Schools</a:t>
            </a:r>
            <a:br>
              <a:rPr lang="en-US" sz="3200" b="1" dirty="0">
                <a:solidFill>
                  <a:srgbClr val="0081BE"/>
                </a:solidFill>
              </a:rPr>
            </a:br>
            <a:r>
              <a:rPr lang="en-US" sz="3200" b="1" dirty="0">
                <a:solidFill>
                  <a:srgbClr val="0081BE"/>
                </a:solidFill>
              </a:rPr>
              <a:t>SY 2015-2016</a:t>
            </a:r>
          </a:p>
        </p:txBody>
      </p:sp>
    </p:spTree>
    <p:extLst>
      <p:ext uri="{BB962C8B-B14F-4D97-AF65-F5344CB8AC3E}">
        <p14:creationId xmlns:p14="http://schemas.microsoft.com/office/powerpoint/2010/main" val="2588169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0" y="274638"/>
            <a:ext cx="9144000" cy="1143000"/>
          </a:xfrm>
        </p:spPr>
        <p:txBody>
          <a:bodyPr rtlCol="0">
            <a:normAutofit/>
          </a:bodyPr>
          <a:lstStyle/>
          <a:p>
            <a:pPr eaLnBrk="1" fontAlgn="auto" hangingPunct="1">
              <a:spcAft>
                <a:spcPts val="0"/>
              </a:spcAft>
              <a:defRPr/>
            </a:pPr>
            <a:r>
              <a:rPr lang="en-US" sz="3200" b="1" dirty="0">
                <a:solidFill>
                  <a:srgbClr val="0081BE"/>
                </a:solidFill>
                <a:ea typeface="+mn-ea"/>
                <a:cs typeface="Calibri"/>
              </a:rPr>
              <a:t>How School Districts Can Participate</a:t>
            </a:r>
          </a:p>
        </p:txBody>
      </p:sp>
      <p:sp>
        <p:nvSpPr>
          <p:cNvPr id="31746" name="Rectangle 3"/>
          <p:cNvSpPr>
            <a:spLocks noGrp="1" noChangeArrowheads="1"/>
          </p:cNvSpPr>
          <p:nvPr>
            <p:ph type="body" idx="1"/>
          </p:nvPr>
        </p:nvSpPr>
        <p:spPr>
          <a:xfrm>
            <a:off x="457200" y="1295400"/>
            <a:ext cx="8229600" cy="4525963"/>
          </a:xfrm>
        </p:spPr>
        <p:txBody>
          <a:bodyPr/>
          <a:lstStyle/>
          <a:p>
            <a:pPr eaLnBrk="1" hangingPunct="1">
              <a:spcBef>
                <a:spcPct val="0"/>
              </a:spcBef>
              <a:spcAft>
                <a:spcPts val="800"/>
              </a:spcAft>
              <a:buFont typeface="Courier New" pitchFamily="49" charset="0"/>
              <a:buChar char="o"/>
            </a:pPr>
            <a:r>
              <a:rPr lang="en-US" sz="1800" b="1"/>
              <a:t>By individual school</a:t>
            </a:r>
          </a:p>
          <a:p>
            <a:pPr lvl="1" eaLnBrk="1" hangingPunct="1">
              <a:spcBef>
                <a:spcPct val="0"/>
              </a:spcBef>
              <a:spcAft>
                <a:spcPts val="800"/>
              </a:spcAft>
              <a:buFont typeface="Wingdings" pitchFamily="2" charset="2"/>
              <a:buChar char="§"/>
            </a:pPr>
            <a:r>
              <a:rPr lang="en-US" sz="1800"/>
              <a:t>Individual schools with 40% or more Identified Students participate in community eligibility</a:t>
            </a:r>
          </a:p>
          <a:p>
            <a:pPr eaLnBrk="1" hangingPunct="1">
              <a:spcBef>
                <a:spcPct val="0"/>
              </a:spcBef>
              <a:spcAft>
                <a:spcPts val="800"/>
              </a:spcAft>
              <a:buFont typeface="Courier New" pitchFamily="49" charset="0"/>
              <a:buChar char="o"/>
            </a:pPr>
            <a:r>
              <a:rPr lang="en-US" sz="1800" b="1"/>
              <a:t>By group</a:t>
            </a:r>
          </a:p>
          <a:p>
            <a:pPr lvl="1" eaLnBrk="1" hangingPunct="1">
              <a:spcBef>
                <a:spcPct val="0"/>
              </a:spcBef>
              <a:spcAft>
                <a:spcPts val="800"/>
              </a:spcAft>
              <a:buFont typeface="Wingdings" pitchFamily="2" charset="2"/>
              <a:buChar char="§"/>
            </a:pPr>
            <a:r>
              <a:rPr lang="en-US" sz="1800"/>
              <a:t>Districts may choose to group schools any way they wish and calculate the free claiming percentage for the group of schools as a whole, using their combined enrollment and total number of Identified Students, as long as the percentage is 40% or higher</a:t>
            </a:r>
          </a:p>
          <a:p>
            <a:pPr lvl="1" eaLnBrk="1" hangingPunct="1">
              <a:spcBef>
                <a:spcPct val="0"/>
              </a:spcBef>
              <a:spcAft>
                <a:spcPts val="800"/>
              </a:spcAft>
              <a:buFont typeface="Wingdings" pitchFamily="2" charset="2"/>
              <a:buChar char="§"/>
            </a:pPr>
            <a:r>
              <a:rPr lang="en-US" sz="1800"/>
              <a:t>There is no limit to the number of groups</a:t>
            </a:r>
          </a:p>
          <a:p>
            <a:pPr lvl="1" eaLnBrk="1" hangingPunct="1">
              <a:spcBef>
                <a:spcPct val="0"/>
              </a:spcBef>
              <a:spcAft>
                <a:spcPts val="800"/>
              </a:spcAft>
              <a:buFont typeface="Wingdings" pitchFamily="2" charset="2"/>
              <a:buChar char="§"/>
            </a:pPr>
            <a:r>
              <a:rPr lang="en-US" sz="1800"/>
              <a:t>Within the same school district, some schools can participate individually and some can participate as a group</a:t>
            </a:r>
          </a:p>
          <a:p>
            <a:pPr eaLnBrk="1" hangingPunct="1">
              <a:spcBef>
                <a:spcPct val="0"/>
              </a:spcBef>
              <a:spcAft>
                <a:spcPts val="800"/>
              </a:spcAft>
              <a:buFont typeface="Courier New" pitchFamily="49" charset="0"/>
              <a:buChar char="o"/>
            </a:pPr>
            <a:r>
              <a:rPr lang="en-US" sz="1800" b="1"/>
              <a:t>By school district</a:t>
            </a:r>
          </a:p>
          <a:p>
            <a:pPr marL="742950" lvl="2" indent="-342900" eaLnBrk="1" hangingPunct="1">
              <a:spcBef>
                <a:spcPct val="0"/>
              </a:spcBef>
              <a:spcAft>
                <a:spcPts val="800"/>
              </a:spcAft>
              <a:buFont typeface="Wingdings" pitchFamily="2" charset="2"/>
              <a:buChar char="§"/>
            </a:pPr>
            <a:r>
              <a:rPr lang="en-US" sz="1800"/>
              <a:t>All schools in the district participate as a single group with the same free claiming percentage as long as it is 40% or higher</a:t>
            </a:r>
          </a:p>
          <a:p>
            <a:pPr eaLnBrk="1" hangingPunct="1">
              <a:spcBef>
                <a:spcPct val="0"/>
              </a:spcBef>
              <a:spcAft>
                <a:spcPts val="800"/>
              </a:spcAft>
              <a:buFont typeface="Courier New" pitchFamily="49" charset="0"/>
              <a:buChar char="o"/>
            </a:pPr>
            <a:endParaRPr lang="en-US"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89" name="Group 3"/>
          <p:cNvGrpSpPr>
            <a:grpSpLocks/>
          </p:cNvGrpSpPr>
          <p:nvPr/>
        </p:nvGrpSpPr>
        <p:grpSpPr bwMode="auto">
          <a:xfrm>
            <a:off x="2468563" y="744538"/>
            <a:ext cx="4206875" cy="5656262"/>
            <a:chOff x="2469020" y="1447800"/>
            <a:chExt cx="4205960" cy="5656721"/>
          </a:xfrm>
        </p:grpSpPr>
        <p:pic>
          <p:nvPicPr>
            <p:cNvPr id="37891" name="Picture 1" descr="LunchAndBreafast-participation.png"/>
            <p:cNvPicPr>
              <a:picLocks noChangeAspect="1"/>
            </p:cNvPicPr>
            <p:nvPr/>
          </p:nvPicPr>
          <p:blipFill>
            <a:blip r:embed="rId3"/>
            <a:srcRect/>
            <a:stretch>
              <a:fillRect/>
            </a:stretch>
          </p:blipFill>
          <p:spPr bwMode="auto">
            <a:xfrm>
              <a:off x="2469020" y="1600200"/>
              <a:ext cx="4205960" cy="5504321"/>
            </a:xfrm>
            <a:prstGeom prst="rect">
              <a:avLst/>
            </a:prstGeom>
            <a:noFill/>
            <a:ln w="9525">
              <a:noFill/>
              <a:miter lim="800000"/>
              <a:headEnd/>
              <a:tailEnd/>
            </a:ln>
          </p:spPr>
        </p:pic>
        <p:sp>
          <p:nvSpPr>
            <p:cNvPr id="7" name="Rectangle 6"/>
            <p:cNvSpPr/>
            <p:nvPr/>
          </p:nvSpPr>
          <p:spPr>
            <a:xfrm>
              <a:off x="2515047" y="1447800"/>
              <a:ext cx="4113905" cy="8382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
        <p:nvSpPr>
          <p:cNvPr id="37890" name="Rectangle 2"/>
          <p:cNvSpPr txBox="1">
            <a:spLocks/>
          </p:cNvSpPr>
          <p:nvPr/>
        </p:nvSpPr>
        <p:spPr bwMode="auto">
          <a:xfrm>
            <a:off x="0" y="304800"/>
            <a:ext cx="9144000" cy="1066800"/>
          </a:xfrm>
          <a:prstGeom prst="rect">
            <a:avLst/>
          </a:prstGeom>
          <a:noFill/>
          <a:ln w="9525">
            <a:noFill/>
            <a:miter lim="800000"/>
            <a:headEnd/>
            <a:tailEnd/>
          </a:ln>
        </p:spPr>
        <p:txBody>
          <a:bodyPr/>
          <a:lstStyle/>
          <a:p>
            <a:pPr algn="ctr" eaLnBrk="0" hangingPunct="0"/>
            <a:r>
              <a:rPr lang="en-US" sz="3200" b="1">
                <a:solidFill>
                  <a:srgbClr val="0081BE"/>
                </a:solidFill>
                <a:latin typeface="Calibri" pitchFamily="34" charset="0"/>
              </a:rPr>
              <a:t>Lunch And Breakfast Participation </a:t>
            </a:r>
          </a:p>
          <a:p>
            <a:pPr algn="ctr" eaLnBrk="0" hangingPunct="0"/>
            <a:r>
              <a:rPr lang="en-US" sz="3200" b="1">
                <a:solidFill>
                  <a:srgbClr val="0081BE"/>
                </a:solidFill>
                <a:latin typeface="Calibri" pitchFamily="34" charset="0"/>
              </a:rPr>
              <a:t>Increase Under Community Eligibility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Rectangle 2"/>
          <p:cNvSpPr>
            <a:spLocks noGrp="1"/>
          </p:cNvSpPr>
          <p:nvPr>
            <p:ph type="title" idx="4294967295"/>
          </p:nvPr>
        </p:nvSpPr>
        <p:spPr>
          <a:xfrm>
            <a:off x="0" y="228600"/>
            <a:ext cx="9144000" cy="990600"/>
          </a:xfrm>
        </p:spPr>
        <p:txBody>
          <a:bodyPr/>
          <a:lstStyle/>
          <a:p>
            <a:pPr eaLnBrk="1" hangingPunct="1"/>
            <a:r>
              <a:rPr lang="en-US" sz="3200" b="1">
                <a:solidFill>
                  <a:srgbClr val="0081BE"/>
                </a:solidFill>
              </a:rPr>
              <a:t>Feedback From Community Eligibility Schools</a:t>
            </a:r>
          </a:p>
        </p:txBody>
      </p:sp>
      <p:sp>
        <p:nvSpPr>
          <p:cNvPr id="39938" name="Rectangle 3"/>
          <p:cNvSpPr>
            <a:spLocks noGrp="1"/>
          </p:cNvSpPr>
          <p:nvPr>
            <p:ph type="body" idx="4294967295"/>
          </p:nvPr>
        </p:nvSpPr>
        <p:spPr>
          <a:xfrm>
            <a:off x="304800" y="1371600"/>
            <a:ext cx="8305800" cy="1981200"/>
          </a:xfrm>
        </p:spPr>
        <p:txBody>
          <a:bodyPr/>
          <a:lstStyle/>
          <a:p>
            <a:pPr eaLnBrk="1" hangingPunct="1">
              <a:lnSpc>
                <a:spcPct val="80000"/>
              </a:lnSpc>
              <a:spcBef>
                <a:spcPct val="0"/>
              </a:spcBef>
              <a:spcAft>
                <a:spcPts val="800"/>
              </a:spcAft>
              <a:buFont typeface="Courier New" pitchFamily="49" charset="0"/>
              <a:buChar char="o"/>
            </a:pPr>
            <a:r>
              <a:rPr lang="en-US" sz="2400"/>
              <a:t>All school districts that implemented the option the first year and were surveyed by FRAC would recommend community eligibility to high poverty schools like their own </a:t>
            </a:r>
          </a:p>
          <a:p>
            <a:pPr eaLnBrk="1" hangingPunct="1">
              <a:lnSpc>
                <a:spcPct val="80000"/>
              </a:lnSpc>
              <a:spcBef>
                <a:spcPct val="0"/>
              </a:spcBef>
              <a:spcAft>
                <a:spcPts val="800"/>
              </a:spcAft>
              <a:buFont typeface="Courier New" pitchFamily="49" charset="0"/>
              <a:buChar char="o"/>
            </a:pPr>
            <a:endParaRPr lang="en-US" sz="2400"/>
          </a:p>
          <a:p>
            <a:pPr eaLnBrk="1" hangingPunct="1">
              <a:lnSpc>
                <a:spcPct val="80000"/>
              </a:lnSpc>
              <a:spcBef>
                <a:spcPct val="0"/>
              </a:spcBef>
              <a:spcAft>
                <a:spcPts val="800"/>
              </a:spcAft>
              <a:buFont typeface="Courier New" pitchFamily="49" charset="0"/>
              <a:buChar char="o"/>
            </a:pPr>
            <a:r>
              <a:rPr lang="en-US" sz="2400"/>
              <a:t>School districts report positive feedback from parents and school staff</a:t>
            </a:r>
          </a:p>
        </p:txBody>
      </p:sp>
      <p:pic>
        <p:nvPicPr>
          <p:cNvPr id="39939" name="Picture Placeholder 16" descr="DSC02025 (2).JPG"/>
          <p:cNvPicPr>
            <a:picLocks noChangeAspect="1"/>
          </p:cNvPicPr>
          <p:nvPr/>
        </p:nvPicPr>
        <p:blipFill>
          <a:blip r:embed="rId3"/>
          <a:srcRect l="5556" t="25581" r="8334"/>
          <a:stretch>
            <a:fillRect/>
          </a:stretch>
        </p:blipFill>
        <p:spPr bwMode="auto">
          <a:xfrm>
            <a:off x="4191000" y="3429000"/>
            <a:ext cx="4667250" cy="3048000"/>
          </a:xfrm>
          <a:prstGeom prst="rect">
            <a:avLst/>
          </a:prstGeom>
          <a:noFill/>
          <a:ln w="9525">
            <a:noFill/>
            <a:miter lim="800000"/>
            <a:headEnd/>
            <a:tailEnd/>
          </a:ln>
        </p:spPr>
      </p:pic>
      <p:sp>
        <p:nvSpPr>
          <p:cNvPr id="39940" name="Rectangle 3"/>
          <p:cNvSpPr txBox="1">
            <a:spLocks/>
          </p:cNvSpPr>
          <p:nvPr/>
        </p:nvSpPr>
        <p:spPr bwMode="auto">
          <a:xfrm>
            <a:off x="304800" y="3657600"/>
            <a:ext cx="3810000" cy="2895600"/>
          </a:xfrm>
          <a:prstGeom prst="rect">
            <a:avLst/>
          </a:prstGeom>
          <a:noFill/>
          <a:ln w="9525">
            <a:noFill/>
            <a:miter lim="800000"/>
            <a:headEnd/>
            <a:tailEnd/>
          </a:ln>
        </p:spPr>
        <p:txBody>
          <a:bodyPr/>
          <a:lstStyle/>
          <a:p>
            <a:pPr marL="342900" indent="-342900" defTabSz="457200">
              <a:spcAft>
                <a:spcPts val="800"/>
              </a:spcAft>
              <a:buSzPct val="100000"/>
              <a:buFont typeface="Courier New" pitchFamily="49" charset="0"/>
              <a:buChar char="o"/>
            </a:pPr>
            <a:r>
              <a:rPr lang="en-US">
                <a:latin typeface="Calibri" pitchFamily="34" charset="0"/>
              </a:rPr>
              <a:t>Increased ability to feed more students</a:t>
            </a:r>
          </a:p>
          <a:p>
            <a:pPr marL="342900" indent="-342900" defTabSz="457200">
              <a:spcAft>
                <a:spcPts val="800"/>
              </a:spcAft>
              <a:buSzPct val="100000"/>
              <a:buFont typeface="Courier New" pitchFamily="49" charset="0"/>
              <a:buChar char="o"/>
            </a:pPr>
            <a:endParaRPr lang="en-US">
              <a:latin typeface="Calibri" pitchFamily="34" charset="0"/>
            </a:endParaRPr>
          </a:p>
          <a:p>
            <a:pPr marL="342900" indent="-342900" defTabSz="457200">
              <a:spcAft>
                <a:spcPts val="800"/>
              </a:spcAft>
              <a:buSzPct val="100000"/>
              <a:buFont typeface="Courier New" pitchFamily="49" charset="0"/>
              <a:buChar char="o"/>
            </a:pPr>
            <a:r>
              <a:rPr lang="en-US">
                <a:latin typeface="Calibri" pitchFamily="34" charset="0"/>
              </a:rPr>
              <a:t>Some districts report an increase in revenue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Content Placeholder 6"/>
          <p:cNvSpPr>
            <a:spLocks/>
          </p:cNvSpPr>
          <p:nvPr/>
        </p:nvSpPr>
        <p:spPr bwMode="auto">
          <a:xfrm>
            <a:off x="4038600" y="1143000"/>
            <a:ext cx="4953000" cy="4724400"/>
          </a:xfrm>
          <a:prstGeom prst="rect">
            <a:avLst/>
          </a:prstGeom>
          <a:noFill/>
          <a:ln w="9525">
            <a:noFill/>
            <a:miter lim="800000"/>
            <a:headEnd/>
            <a:tailEnd/>
          </a:ln>
        </p:spPr>
        <p:txBody>
          <a:bodyPr/>
          <a:lstStyle/>
          <a:p>
            <a:pPr marL="319088" indent="-319088">
              <a:buClr>
                <a:schemeClr val="accent2"/>
              </a:buClr>
              <a:buFontTx/>
              <a:buChar char="•"/>
            </a:pPr>
            <a:endParaRPr lang="en-US" sz="2000">
              <a:latin typeface="Tw Cen MT" pitchFamily="34" charset="0"/>
            </a:endParaRPr>
          </a:p>
          <a:p>
            <a:pPr marL="319088" indent="-319088">
              <a:buClr>
                <a:schemeClr val="accent2"/>
              </a:buClr>
              <a:buFontTx/>
              <a:buChar char="•"/>
            </a:pPr>
            <a:endParaRPr lang="en-US">
              <a:latin typeface="Tw Cen MT" pitchFamily="34" charset="0"/>
            </a:endParaRPr>
          </a:p>
          <a:p>
            <a:pPr marL="319088" indent="-319088">
              <a:buClr>
                <a:schemeClr val="accent2"/>
              </a:buClr>
            </a:pPr>
            <a:endParaRPr lang="en-US">
              <a:latin typeface="Tw Cen MT" pitchFamily="34" charset="0"/>
            </a:endParaRPr>
          </a:p>
        </p:txBody>
      </p:sp>
      <p:sp>
        <p:nvSpPr>
          <p:cNvPr id="16388" name="Rectangle 2"/>
          <p:cNvSpPr>
            <a:spLocks/>
          </p:cNvSpPr>
          <p:nvPr/>
        </p:nvSpPr>
        <p:spPr bwMode="auto">
          <a:xfrm>
            <a:off x="0" y="152400"/>
            <a:ext cx="9144000" cy="838200"/>
          </a:xfrm>
          <a:prstGeom prst="rect">
            <a:avLst/>
          </a:prstGeom>
          <a:noFill/>
          <a:ln w="9525">
            <a:noFill/>
            <a:miter lim="800000"/>
            <a:headEnd/>
            <a:tailEnd/>
          </a:ln>
        </p:spPr>
        <p:txBody>
          <a:bodyPr anchor="ctr"/>
          <a:lstStyle/>
          <a:p>
            <a:pPr algn="ctr" eaLnBrk="0" hangingPunct="0">
              <a:defRPr/>
            </a:pPr>
            <a:r>
              <a:rPr lang="en-US" sz="3200" b="1" dirty="0">
                <a:solidFill>
                  <a:srgbClr val="0081BE"/>
                </a:solidFill>
                <a:latin typeface="+mj-lt"/>
              </a:rPr>
              <a:t>Breakfast In The Classroom </a:t>
            </a:r>
          </a:p>
        </p:txBody>
      </p:sp>
      <p:sp>
        <p:nvSpPr>
          <p:cNvPr id="41987" name="Rectangle 11"/>
          <p:cNvSpPr>
            <a:spLocks noGrp="1"/>
          </p:cNvSpPr>
          <p:nvPr>
            <p:ph type="body" idx="4294967295"/>
          </p:nvPr>
        </p:nvSpPr>
        <p:spPr>
          <a:xfrm>
            <a:off x="304800" y="1143000"/>
            <a:ext cx="8458200" cy="1371600"/>
          </a:xfrm>
        </p:spPr>
        <p:txBody>
          <a:bodyPr/>
          <a:lstStyle/>
          <a:p>
            <a:pPr marL="0" indent="0" eaLnBrk="1" hangingPunct="1">
              <a:spcBef>
                <a:spcPct val="0"/>
              </a:spcBef>
              <a:spcAft>
                <a:spcPts val="800"/>
              </a:spcAft>
              <a:buFont typeface="Arial" charset="0"/>
              <a:buNone/>
            </a:pPr>
            <a:r>
              <a:rPr lang="en-US" sz="2000"/>
              <a:t>Community eligibility helps schools build stronger breakfast in the classroom programs by making it easier for schools implementing alternative service models — like “grab and go”  — to offer breakfast to all students at no charge.</a:t>
            </a:r>
          </a:p>
        </p:txBody>
      </p:sp>
      <p:pic>
        <p:nvPicPr>
          <p:cNvPr id="41988" name="Picture 8" descr="DSCN0256"/>
          <p:cNvPicPr>
            <a:picLocks noChangeAspect="1" noChangeArrowheads="1"/>
          </p:cNvPicPr>
          <p:nvPr/>
        </p:nvPicPr>
        <p:blipFill>
          <a:blip r:embed="rId3">
            <a:lum bright="10000"/>
          </a:blip>
          <a:srcRect t="15771"/>
          <a:stretch>
            <a:fillRect/>
          </a:stretch>
        </p:blipFill>
        <p:spPr bwMode="auto">
          <a:xfrm>
            <a:off x="4953000" y="3886200"/>
            <a:ext cx="3505200" cy="2212975"/>
          </a:xfrm>
          <a:prstGeom prst="rect">
            <a:avLst/>
          </a:prstGeom>
          <a:noFill/>
          <a:ln w="9525">
            <a:noFill/>
            <a:miter lim="800000"/>
            <a:headEnd/>
            <a:tailEnd/>
          </a:ln>
        </p:spPr>
      </p:pic>
      <p:sp>
        <p:nvSpPr>
          <p:cNvPr id="41989" name="Rectangle 11"/>
          <p:cNvSpPr txBox="1">
            <a:spLocks/>
          </p:cNvSpPr>
          <p:nvPr/>
        </p:nvSpPr>
        <p:spPr bwMode="auto">
          <a:xfrm>
            <a:off x="304800" y="2362200"/>
            <a:ext cx="8458200" cy="1219200"/>
          </a:xfrm>
          <a:prstGeom prst="rect">
            <a:avLst/>
          </a:prstGeom>
          <a:noFill/>
          <a:ln w="9525">
            <a:noFill/>
            <a:miter lim="800000"/>
            <a:headEnd/>
            <a:tailEnd/>
          </a:ln>
        </p:spPr>
        <p:txBody>
          <a:bodyPr/>
          <a:lstStyle/>
          <a:p>
            <a:pPr marL="342900" indent="-342900" defTabSz="457200">
              <a:spcAft>
                <a:spcPts val="800"/>
              </a:spcAft>
              <a:buFont typeface="Courier New" pitchFamily="49" charset="0"/>
              <a:buChar char="o"/>
            </a:pPr>
            <a:r>
              <a:rPr lang="en-US" sz="1800">
                <a:latin typeface="Calibri" pitchFamily="34" charset="0"/>
              </a:rPr>
              <a:t>West Virginia requires all community eligibility schools to implement at least one innovative breakfast strategy — breakfast after the bell, breakfast in the classroom, or “grab and go” breakfast — participation increased by 10 percent</a:t>
            </a:r>
          </a:p>
        </p:txBody>
      </p:sp>
      <p:sp>
        <p:nvSpPr>
          <p:cNvPr id="41990" name="Rectangle 11"/>
          <p:cNvSpPr txBox="1">
            <a:spLocks/>
          </p:cNvSpPr>
          <p:nvPr/>
        </p:nvSpPr>
        <p:spPr bwMode="auto">
          <a:xfrm>
            <a:off x="304800" y="3505200"/>
            <a:ext cx="4572000" cy="2895600"/>
          </a:xfrm>
          <a:prstGeom prst="rect">
            <a:avLst/>
          </a:prstGeom>
          <a:noFill/>
          <a:ln w="9525">
            <a:noFill/>
            <a:miter lim="800000"/>
            <a:headEnd/>
            <a:tailEnd/>
          </a:ln>
        </p:spPr>
        <p:txBody>
          <a:bodyPr/>
          <a:lstStyle/>
          <a:p>
            <a:pPr marL="342900" indent="-342900" defTabSz="457200">
              <a:spcAft>
                <a:spcPts val="800"/>
              </a:spcAft>
              <a:buFont typeface="Courier New" pitchFamily="49" charset="0"/>
              <a:buChar char="o"/>
            </a:pPr>
            <a:r>
              <a:rPr lang="en-US" sz="1800" dirty="0">
                <a:latin typeface="Calibri" pitchFamily="34" charset="0"/>
              </a:rPr>
              <a:t>Breakfast participation doubled in Floyd County, KY when it implemented community eligibility and breakfast in the classroom simultaneously</a:t>
            </a:r>
          </a:p>
          <a:p>
            <a:pPr marL="342900" indent="-342900" defTabSz="457200">
              <a:spcAft>
                <a:spcPts val="800"/>
              </a:spcAft>
              <a:buFont typeface="Courier New" pitchFamily="49" charset="0"/>
              <a:buChar char="o"/>
            </a:pPr>
            <a:r>
              <a:rPr lang="en-US" sz="1800" dirty="0">
                <a:latin typeface="Calibri" pitchFamily="34" charset="0"/>
              </a:rPr>
              <a:t>When Detroit, MI adopted community eligibility, even though it had already implemented breakfast in the classroom in all K-8 schools, breakfast participation increased by 15 percent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0" y="152400"/>
            <a:ext cx="9144000" cy="990600"/>
          </a:xfrm>
        </p:spPr>
        <p:txBody>
          <a:bodyPr/>
          <a:lstStyle/>
          <a:p>
            <a:pPr eaLnBrk="1" hangingPunct="1"/>
            <a:r>
              <a:rPr lang="en-US" sz="3200" b="1" dirty="0">
                <a:solidFill>
                  <a:srgbClr val="0081BE"/>
                </a:solidFill>
              </a:rPr>
              <a:t>Community Eligibility Resources</a:t>
            </a:r>
          </a:p>
        </p:txBody>
      </p:sp>
      <p:sp>
        <p:nvSpPr>
          <p:cNvPr id="44034" name="Rectangle 3"/>
          <p:cNvSpPr>
            <a:spLocks noGrp="1" noChangeArrowheads="1"/>
          </p:cNvSpPr>
          <p:nvPr>
            <p:ph idx="1"/>
          </p:nvPr>
        </p:nvSpPr>
        <p:spPr>
          <a:xfrm>
            <a:off x="458787" y="1139536"/>
            <a:ext cx="8226425" cy="5334000"/>
          </a:xfrm>
        </p:spPr>
        <p:txBody>
          <a:bodyPr/>
          <a:lstStyle/>
          <a:p>
            <a:pPr>
              <a:spcBef>
                <a:spcPct val="0"/>
              </a:spcBef>
              <a:spcAft>
                <a:spcPts val="400"/>
              </a:spcAft>
              <a:buFont typeface="Arial" charset="0"/>
              <a:buNone/>
            </a:pPr>
            <a:r>
              <a:rPr lang="en-US" sz="1800" b="1" dirty="0">
                <a:solidFill>
                  <a:srgbClr val="0081BE"/>
                </a:solidFill>
              </a:rPr>
              <a:t>Key Materials</a:t>
            </a:r>
          </a:p>
          <a:p>
            <a:pPr>
              <a:spcBef>
                <a:spcPct val="0"/>
              </a:spcBef>
              <a:spcAft>
                <a:spcPts val="800"/>
              </a:spcAft>
              <a:buFont typeface="Arial" charset="0"/>
              <a:buNone/>
            </a:pPr>
            <a:r>
              <a:rPr lang="en-US" sz="1800" dirty="0">
                <a:hlinkClick r:id="rId3"/>
              </a:rPr>
              <a:t>http://frac.org/community-eligibility/</a:t>
            </a:r>
            <a:endParaRPr lang="en-US" sz="1800" dirty="0"/>
          </a:p>
          <a:p>
            <a:pPr eaLnBrk="1" hangingPunct="1">
              <a:spcBef>
                <a:spcPct val="0"/>
              </a:spcBef>
              <a:spcAft>
                <a:spcPts val="800"/>
              </a:spcAft>
              <a:buFont typeface="Arial" charset="0"/>
              <a:buNone/>
            </a:pPr>
            <a:r>
              <a:rPr lang="en-US" sz="1800" dirty="0">
                <a:hlinkClick r:id="rId4"/>
              </a:rPr>
              <a:t>www.cbpp.org/cep</a:t>
            </a:r>
            <a:r>
              <a:rPr lang="en-US" sz="1800" dirty="0"/>
              <a:t> </a:t>
            </a:r>
          </a:p>
          <a:p>
            <a:pPr eaLnBrk="1" hangingPunct="1">
              <a:spcBef>
                <a:spcPct val="0"/>
              </a:spcBef>
              <a:spcAft>
                <a:spcPts val="800"/>
              </a:spcAft>
              <a:buFont typeface="Arial" charset="0"/>
              <a:buNone/>
            </a:pPr>
            <a:endParaRPr lang="en-US" sz="1000" b="1" dirty="0">
              <a:solidFill>
                <a:srgbClr val="0081BE"/>
              </a:solidFill>
            </a:endParaRPr>
          </a:p>
          <a:p>
            <a:pPr eaLnBrk="1" hangingPunct="1">
              <a:spcBef>
                <a:spcPct val="0"/>
              </a:spcBef>
              <a:spcAft>
                <a:spcPts val="800"/>
              </a:spcAft>
              <a:buFont typeface="Arial" charset="0"/>
              <a:buNone/>
            </a:pPr>
            <a:r>
              <a:rPr lang="en-US" sz="1800" b="1" dirty="0">
                <a:solidFill>
                  <a:srgbClr val="0081BE"/>
                </a:solidFill>
              </a:rPr>
              <a:t>USDA Community Eligibility Resource Center </a:t>
            </a:r>
          </a:p>
          <a:p>
            <a:pPr eaLnBrk="1" hangingPunct="1">
              <a:spcBef>
                <a:spcPct val="0"/>
              </a:spcBef>
              <a:spcAft>
                <a:spcPts val="800"/>
              </a:spcAft>
              <a:buNone/>
            </a:pPr>
            <a:r>
              <a:rPr lang="en-US" sz="1800" dirty="0">
                <a:hlinkClick r:id="rId5"/>
              </a:rPr>
              <a:t>http://www.fns.usda.gov/school-meals/community-eligibility-provision</a:t>
            </a:r>
            <a:endParaRPr lang="en-US" sz="1800" dirty="0"/>
          </a:p>
          <a:p>
            <a:pPr eaLnBrk="1" hangingPunct="1">
              <a:spcBef>
                <a:spcPct val="0"/>
              </a:spcBef>
              <a:spcAft>
                <a:spcPts val="400"/>
              </a:spcAft>
              <a:buFont typeface="Arial" charset="0"/>
              <a:buNone/>
            </a:pPr>
            <a:endParaRPr lang="en-US" sz="1000" b="1" dirty="0">
              <a:solidFill>
                <a:srgbClr val="0081BE"/>
              </a:solidFill>
            </a:endParaRPr>
          </a:p>
          <a:p>
            <a:pPr eaLnBrk="1" hangingPunct="1">
              <a:spcBef>
                <a:spcPct val="0"/>
              </a:spcBef>
              <a:spcAft>
                <a:spcPts val="400"/>
              </a:spcAft>
              <a:buFont typeface="Arial" charset="0"/>
              <a:buNone/>
            </a:pPr>
            <a:r>
              <a:rPr lang="en-US" sz="1800" b="1" dirty="0">
                <a:solidFill>
                  <a:srgbClr val="0081BE"/>
                </a:solidFill>
              </a:rPr>
              <a:t>FRAC Facts: Community Eligibility</a:t>
            </a:r>
          </a:p>
          <a:p>
            <a:pPr eaLnBrk="1" hangingPunct="1">
              <a:spcBef>
                <a:spcPct val="0"/>
              </a:spcBef>
              <a:spcAft>
                <a:spcPts val="800"/>
              </a:spcAft>
              <a:buFont typeface="Arial" charset="0"/>
              <a:buNone/>
            </a:pPr>
            <a:r>
              <a:rPr lang="en-US" sz="1800" dirty="0">
                <a:hlinkClick r:id="rId6"/>
              </a:rPr>
              <a:t>http://frac.org/pdf/community_eligibility_amazing_new_option_schools.pdf</a:t>
            </a:r>
            <a:endParaRPr lang="en-US" sz="1800" dirty="0"/>
          </a:p>
          <a:p>
            <a:pPr eaLnBrk="1" hangingPunct="1">
              <a:spcBef>
                <a:spcPct val="0"/>
              </a:spcBef>
              <a:spcAft>
                <a:spcPts val="800"/>
              </a:spcAft>
              <a:buFont typeface="Arial" charset="0"/>
              <a:buNone/>
            </a:pPr>
            <a:endParaRPr lang="en-US" sz="1000" dirty="0"/>
          </a:p>
          <a:p>
            <a:pPr eaLnBrk="1" hangingPunct="1">
              <a:spcBef>
                <a:spcPct val="0"/>
              </a:spcBef>
              <a:spcAft>
                <a:spcPts val="800"/>
              </a:spcAft>
              <a:buFont typeface="Arial" charset="0"/>
              <a:buNone/>
            </a:pPr>
            <a:r>
              <a:rPr lang="en-US" sz="1800" b="1" dirty="0">
                <a:solidFill>
                  <a:srgbClr val="0081BE"/>
                </a:solidFill>
              </a:rPr>
              <a:t>Database of Eligible and Participating Schools</a:t>
            </a:r>
          </a:p>
          <a:p>
            <a:pPr eaLnBrk="1" hangingPunct="1">
              <a:spcBef>
                <a:spcPct val="0"/>
              </a:spcBef>
              <a:spcAft>
                <a:spcPts val="800"/>
              </a:spcAft>
              <a:buNone/>
            </a:pPr>
            <a:r>
              <a:rPr lang="en-US" sz="1800" dirty="0"/>
              <a:t> </a:t>
            </a:r>
            <a:r>
              <a:rPr lang="en-US" sz="1800" dirty="0">
                <a:hlinkClick r:id="rId7"/>
              </a:rPr>
              <a:t>http://frac.org/may-2016-community-eligibility-provision-searchable-database/</a:t>
            </a:r>
            <a:r>
              <a:rPr lang="en-US" sz="1800" dirty="0"/>
              <a:t> </a:t>
            </a:r>
          </a:p>
          <a:p>
            <a:pPr eaLnBrk="1" hangingPunct="1">
              <a:spcBef>
                <a:spcPct val="0"/>
              </a:spcBef>
              <a:spcAft>
                <a:spcPts val="800"/>
              </a:spcAft>
              <a:buFont typeface="Arial" charset="0"/>
              <a:buNone/>
            </a:pPr>
            <a:endParaRPr lang="en-US" sz="1000" dirty="0"/>
          </a:p>
          <a:p>
            <a:pPr eaLnBrk="1" hangingPunct="1">
              <a:spcBef>
                <a:spcPct val="0"/>
              </a:spcBef>
              <a:spcAft>
                <a:spcPts val="400"/>
              </a:spcAft>
              <a:buFont typeface="Arial" charset="0"/>
              <a:buNone/>
            </a:pPr>
            <a:r>
              <a:rPr lang="en-US" sz="1800" b="1" dirty="0">
                <a:solidFill>
                  <a:srgbClr val="0081BE"/>
                </a:solidFill>
              </a:rPr>
              <a:t>Community Eligibility Adoption Rises for the 2015-2016 School Year, Increasing Access to School Meals</a:t>
            </a:r>
          </a:p>
          <a:p>
            <a:pPr eaLnBrk="1" hangingPunct="1">
              <a:spcBef>
                <a:spcPct val="0"/>
              </a:spcBef>
              <a:spcAft>
                <a:spcPts val="800"/>
              </a:spcAft>
              <a:buNone/>
            </a:pPr>
            <a:r>
              <a:rPr lang="en-US" sz="1800" u="sng" dirty="0">
                <a:solidFill>
                  <a:schemeClr val="tx1">
                    <a:lumMod val="75000"/>
                    <a:lumOff val="25000"/>
                  </a:schemeClr>
                </a:solidFill>
              </a:rPr>
              <a:t>http://frac.org/pdf/take-up-of-cep-report.pdf</a:t>
            </a:r>
            <a:endParaRPr lang="en-US" sz="1800" dirty="0">
              <a:solidFill>
                <a:schemeClr val="tx1">
                  <a:lumMod val="75000"/>
                  <a:lumOff val="2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1" name="Text Box 2"/>
          <p:cNvSpPr txBox="1">
            <a:spLocks noChangeArrowheads="1"/>
          </p:cNvSpPr>
          <p:nvPr/>
        </p:nvSpPr>
        <p:spPr bwMode="auto">
          <a:xfrm>
            <a:off x="2193925" y="3241675"/>
            <a:ext cx="184150" cy="457200"/>
          </a:xfrm>
          <a:prstGeom prst="rect">
            <a:avLst/>
          </a:prstGeom>
          <a:noFill/>
          <a:ln w="9525">
            <a:noFill/>
            <a:miter lim="800000"/>
            <a:headEnd/>
            <a:tailEnd/>
          </a:ln>
        </p:spPr>
        <p:txBody>
          <a:bodyPr wrap="none">
            <a:spAutoFit/>
          </a:bodyPr>
          <a:lstStyle/>
          <a:p>
            <a:endParaRPr lang="en-US">
              <a:latin typeface="Times New Roman" pitchFamily="18" charset="0"/>
            </a:endParaRPr>
          </a:p>
        </p:txBody>
      </p:sp>
      <p:sp>
        <p:nvSpPr>
          <p:cNvPr id="46082" name="Rectangle 10"/>
          <p:cNvSpPr>
            <a:spLocks noChangeArrowheads="1"/>
          </p:cNvSpPr>
          <p:nvPr/>
        </p:nvSpPr>
        <p:spPr bwMode="auto">
          <a:xfrm>
            <a:off x="1143000" y="1874838"/>
            <a:ext cx="6934200" cy="1708150"/>
          </a:xfrm>
          <a:prstGeom prst="rect">
            <a:avLst/>
          </a:prstGeom>
          <a:noFill/>
          <a:ln w="9525">
            <a:noFill/>
            <a:miter lim="800000"/>
            <a:headEnd/>
            <a:tailEnd/>
          </a:ln>
        </p:spPr>
        <p:txBody>
          <a:bodyPr>
            <a:spAutoFit/>
          </a:bodyPr>
          <a:lstStyle/>
          <a:p>
            <a:pPr>
              <a:spcAft>
                <a:spcPts val="600"/>
              </a:spcAft>
            </a:pPr>
            <a:r>
              <a:rPr lang="en-US" sz="2200" b="1" dirty="0">
                <a:solidFill>
                  <a:srgbClr val="0081BE"/>
                </a:solidFill>
                <a:latin typeface="Calibri" pitchFamily="34" charset="0"/>
              </a:rPr>
              <a:t>Jessie Hewins</a:t>
            </a:r>
          </a:p>
          <a:p>
            <a:pPr>
              <a:spcAft>
                <a:spcPts val="400"/>
              </a:spcAft>
            </a:pPr>
            <a:r>
              <a:rPr lang="en-US" sz="1600" dirty="0">
                <a:latin typeface="Calibri" pitchFamily="34" charset="0"/>
                <a:hlinkClick r:id="rId3"/>
              </a:rPr>
              <a:t>jhewins@frac.org</a:t>
            </a:r>
            <a:endParaRPr lang="en-US" sz="1600" dirty="0">
              <a:latin typeface="Calibri" pitchFamily="34" charset="0"/>
            </a:endParaRPr>
          </a:p>
          <a:p>
            <a:pPr>
              <a:spcAft>
                <a:spcPts val="400"/>
              </a:spcAft>
            </a:pPr>
            <a:r>
              <a:rPr lang="en-US" sz="1600" dirty="0">
                <a:latin typeface="Calibri" pitchFamily="34" charset="0"/>
              </a:rPr>
              <a:t>202-986-2200 x 3966</a:t>
            </a:r>
          </a:p>
          <a:p>
            <a:pPr>
              <a:spcAft>
                <a:spcPts val="400"/>
              </a:spcAft>
            </a:pPr>
            <a:r>
              <a:rPr lang="en-US" sz="1600" dirty="0">
                <a:latin typeface="Calibri" pitchFamily="34" charset="0"/>
                <a:hlinkClick r:id="rId4"/>
              </a:rPr>
              <a:t>www.frac.org</a:t>
            </a:r>
            <a:endParaRPr lang="en-US" sz="1600" dirty="0">
              <a:latin typeface="Calibri" pitchFamily="34" charset="0"/>
            </a:endParaRPr>
          </a:p>
          <a:p>
            <a:endParaRPr lang="en-US" sz="2000" b="1" dirty="0">
              <a:latin typeface="Verdana" pitchFamily="34" charset="0"/>
            </a:endParaRPr>
          </a:p>
        </p:txBody>
      </p:sp>
      <p:sp>
        <p:nvSpPr>
          <p:cNvPr id="46083" name="Slide Number Placeholder 4"/>
          <p:cNvSpPr txBox="1">
            <a:spLocks noGrp="1"/>
          </p:cNvSpPr>
          <p:nvPr/>
        </p:nvSpPr>
        <p:spPr bwMode="auto">
          <a:xfrm>
            <a:off x="0" y="1271588"/>
            <a:ext cx="533400" cy="244475"/>
          </a:xfrm>
          <a:prstGeom prst="rect">
            <a:avLst/>
          </a:prstGeom>
          <a:noFill/>
          <a:ln w="9525">
            <a:noFill/>
            <a:miter lim="800000"/>
            <a:headEnd/>
            <a:tailEnd/>
          </a:ln>
        </p:spPr>
        <p:txBody>
          <a:bodyPr anchor="ctr"/>
          <a:lstStyle/>
          <a:p>
            <a:pPr algn="ctr">
              <a:lnSpc>
                <a:spcPct val="80000"/>
              </a:lnSpc>
            </a:pPr>
            <a:endParaRPr lang="en-US" sz="1200" b="1">
              <a:solidFill>
                <a:srgbClr val="FFFFFF"/>
              </a:solidFill>
              <a:latin typeface="Times New Roman" pitchFamily="18" charset="0"/>
            </a:endParaRPr>
          </a:p>
        </p:txBody>
      </p:sp>
      <p:sp>
        <p:nvSpPr>
          <p:cNvPr id="7" name="Title 1"/>
          <p:cNvSpPr txBox="1">
            <a:spLocks/>
          </p:cNvSpPr>
          <p:nvPr/>
        </p:nvSpPr>
        <p:spPr bwMode="auto">
          <a:xfrm>
            <a:off x="0" y="381000"/>
            <a:ext cx="9144000" cy="990600"/>
          </a:xfrm>
          <a:prstGeom prst="rect">
            <a:avLst/>
          </a:prstGeom>
          <a:noFill/>
          <a:ln w="9525">
            <a:noFill/>
            <a:miter lim="800000"/>
            <a:headEnd/>
            <a:tailEnd/>
          </a:ln>
        </p:spPr>
        <p:txBody>
          <a:bodyPr anchor="ctr"/>
          <a:lstStyle/>
          <a:p>
            <a:pPr algn="ctr" eaLnBrk="0" hangingPunct="0">
              <a:defRPr/>
            </a:pPr>
            <a:r>
              <a:rPr lang="en-US" sz="3200" b="1" dirty="0">
                <a:solidFill>
                  <a:srgbClr val="0081BE"/>
                </a:solidFill>
                <a:latin typeface="Tw Cen MT" pitchFamily="34" charset="0"/>
                <a:cs typeface="Arial" charset="0"/>
              </a:rPr>
              <a:t/>
            </a:r>
            <a:br>
              <a:rPr lang="en-US" sz="3200" b="1" dirty="0">
                <a:solidFill>
                  <a:srgbClr val="0081BE"/>
                </a:solidFill>
                <a:latin typeface="Tw Cen MT" pitchFamily="34" charset="0"/>
                <a:cs typeface="Arial" charset="0"/>
              </a:rPr>
            </a:br>
            <a:r>
              <a:rPr lang="en-US" sz="3200" b="1" dirty="0">
                <a:solidFill>
                  <a:srgbClr val="0081BE"/>
                </a:solidFill>
                <a:latin typeface="+mj-lt"/>
                <a:cs typeface="Arial" charset="0"/>
              </a:rPr>
              <a:t>Contact Information</a:t>
            </a:r>
            <a:r>
              <a:rPr lang="en-US" sz="3200" b="1" dirty="0">
                <a:solidFill>
                  <a:srgbClr val="0081BE"/>
                </a:solidFill>
                <a:latin typeface="Tw Cen MT" pitchFamily="34" charset="0"/>
                <a:cs typeface="Arial" charset="0"/>
              </a:rPr>
              <a:t/>
            </a:r>
            <a:br>
              <a:rPr lang="en-US" sz="3200" b="1" dirty="0">
                <a:solidFill>
                  <a:srgbClr val="0081BE"/>
                </a:solidFill>
                <a:latin typeface="Tw Cen MT" pitchFamily="34" charset="0"/>
                <a:cs typeface="Arial" charset="0"/>
              </a:rPr>
            </a:br>
            <a:endParaRPr lang="en-US" sz="3200" dirty="0">
              <a:solidFill>
                <a:srgbClr val="0081BE"/>
              </a:solidFill>
              <a:latin typeface="Tw Cen MT" pitchFamily="34" charset="0"/>
            </a:endParaRPr>
          </a:p>
        </p:txBody>
      </p:sp>
      <p:sp>
        <p:nvSpPr>
          <p:cNvPr id="46085" name="Rectangle 10"/>
          <p:cNvSpPr>
            <a:spLocks noChangeArrowheads="1"/>
          </p:cNvSpPr>
          <p:nvPr/>
        </p:nvSpPr>
        <p:spPr bwMode="auto">
          <a:xfrm>
            <a:off x="1143000" y="3733800"/>
            <a:ext cx="6934200" cy="1708150"/>
          </a:xfrm>
          <a:prstGeom prst="rect">
            <a:avLst/>
          </a:prstGeom>
          <a:noFill/>
          <a:ln w="9525">
            <a:noFill/>
            <a:miter lim="800000"/>
            <a:headEnd/>
            <a:tailEnd/>
          </a:ln>
        </p:spPr>
        <p:txBody>
          <a:bodyPr>
            <a:spAutoFit/>
          </a:bodyPr>
          <a:lstStyle/>
          <a:p>
            <a:pPr>
              <a:spcAft>
                <a:spcPts val="600"/>
              </a:spcAft>
            </a:pPr>
            <a:r>
              <a:rPr lang="en-US" sz="2200" b="1" dirty="0">
                <a:solidFill>
                  <a:srgbClr val="0081BE"/>
                </a:solidFill>
                <a:latin typeface="Calibri" pitchFamily="34" charset="0"/>
              </a:rPr>
              <a:t>Zoe Neuberger </a:t>
            </a:r>
          </a:p>
          <a:p>
            <a:pPr>
              <a:spcAft>
                <a:spcPts val="400"/>
              </a:spcAft>
            </a:pPr>
            <a:r>
              <a:rPr lang="en-US" sz="1600" dirty="0">
                <a:latin typeface="Calibri" pitchFamily="34" charset="0"/>
                <a:hlinkClick r:id="rId5"/>
              </a:rPr>
              <a:t>neuberger@cbpp.org</a:t>
            </a:r>
            <a:endParaRPr lang="en-US" sz="1600" dirty="0">
              <a:latin typeface="Calibri" pitchFamily="34" charset="0"/>
            </a:endParaRPr>
          </a:p>
          <a:p>
            <a:pPr>
              <a:spcAft>
                <a:spcPts val="400"/>
              </a:spcAft>
            </a:pPr>
            <a:r>
              <a:rPr lang="en-US" sz="1600" dirty="0">
                <a:latin typeface="Calibri" pitchFamily="34" charset="0"/>
              </a:rPr>
              <a:t>202-325-8757</a:t>
            </a:r>
          </a:p>
          <a:p>
            <a:pPr>
              <a:spcAft>
                <a:spcPts val="400"/>
              </a:spcAft>
            </a:pPr>
            <a:r>
              <a:rPr lang="en-US" sz="1600" dirty="0">
                <a:latin typeface="Calibri" pitchFamily="34" charset="0"/>
                <a:hlinkClick r:id="rId6"/>
              </a:rPr>
              <a:t>www.cbpp.org</a:t>
            </a:r>
            <a:endParaRPr lang="en-US" sz="1600" dirty="0">
              <a:latin typeface="Calibri" pitchFamily="34" charset="0"/>
            </a:endParaRPr>
          </a:p>
          <a:p>
            <a:endParaRPr lang="en-US" sz="2000" b="1" dirty="0">
              <a:latin typeface="Verdana"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0" y="0"/>
            <a:ext cx="9144000" cy="1143000"/>
          </a:xfrm>
        </p:spPr>
        <p:txBody>
          <a:bodyPr/>
          <a:lstStyle/>
          <a:p>
            <a:pPr eaLnBrk="1" hangingPunct="1"/>
            <a:r>
              <a:rPr lang="en-US" sz="3200" b="1">
                <a:solidFill>
                  <a:srgbClr val="0081BE"/>
                </a:solidFill>
              </a:rPr>
              <a:t>The Link Between Nutrition and Education</a:t>
            </a:r>
          </a:p>
        </p:txBody>
      </p:sp>
      <p:sp>
        <p:nvSpPr>
          <p:cNvPr id="17410" name="Rectangle 3"/>
          <p:cNvSpPr>
            <a:spLocks noGrp="1" noChangeArrowheads="1"/>
          </p:cNvSpPr>
          <p:nvPr>
            <p:ph type="body" idx="1"/>
          </p:nvPr>
        </p:nvSpPr>
        <p:spPr>
          <a:xfrm>
            <a:off x="457200" y="990600"/>
            <a:ext cx="8229600" cy="5562600"/>
          </a:xfrm>
        </p:spPr>
        <p:txBody>
          <a:bodyPr/>
          <a:lstStyle/>
          <a:p>
            <a:pPr eaLnBrk="1" hangingPunct="1">
              <a:spcBef>
                <a:spcPct val="0"/>
              </a:spcBef>
              <a:spcAft>
                <a:spcPts val="800"/>
              </a:spcAft>
              <a:buFont typeface="Courier New" pitchFamily="49" charset="0"/>
              <a:buChar char="o"/>
            </a:pPr>
            <a:r>
              <a:rPr lang="en-US" sz="2000" dirty="0"/>
              <a:t>When a child’s nutritional needs are met, the child is more attentive in class and has better attendance and fewer disciplinary problems</a:t>
            </a:r>
          </a:p>
          <a:p>
            <a:pPr eaLnBrk="1" hangingPunct="1">
              <a:spcBef>
                <a:spcPct val="0"/>
              </a:spcBef>
              <a:spcAft>
                <a:spcPts val="800"/>
              </a:spcAft>
              <a:buFont typeface="Courier New" pitchFamily="49" charset="0"/>
              <a:buChar char="o"/>
            </a:pPr>
            <a:endParaRPr lang="en-US" sz="2000" dirty="0"/>
          </a:p>
          <a:p>
            <a:pPr eaLnBrk="1" hangingPunct="1">
              <a:spcBef>
                <a:spcPct val="0"/>
              </a:spcBef>
              <a:spcAft>
                <a:spcPts val="800"/>
              </a:spcAft>
              <a:buFont typeface="Courier New" pitchFamily="49" charset="0"/>
              <a:buChar char="o"/>
            </a:pPr>
            <a:r>
              <a:rPr lang="en-US" sz="2000" dirty="0"/>
              <a:t>The National School Lunch and School Breakfast Programs meet the nutritional needs of children by providing nutritionally balanced meals that together contain more than half of the nutrients children need each day</a:t>
            </a:r>
          </a:p>
          <a:p>
            <a:pPr eaLnBrk="1" hangingPunct="1">
              <a:spcBef>
                <a:spcPct val="0"/>
              </a:spcBef>
              <a:spcAft>
                <a:spcPts val="800"/>
              </a:spcAft>
              <a:buFont typeface="Courier New" pitchFamily="49" charset="0"/>
              <a:buChar char="o"/>
            </a:pPr>
            <a:endParaRPr lang="en-US" sz="2000" dirty="0"/>
          </a:p>
          <a:p>
            <a:pPr eaLnBrk="1" hangingPunct="1">
              <a:spcBef>
                <a:spcPct val="0"/>
              </a:spcBef>
              <a:spcAft>
                <a:spcPts val="800"/>
              </a:spcAft>
              <a:buFont typeface="Courier New" pitchFamily="49" charset="0"/>
              <a:buChar char="o"/>
            </a:pPr>
            <a:r>
              <a:rPr lang="en-US" sz="2000" dirty="0"/>
              <a:t>USDA research indicates that children who participate in the National School Lunch Program have superior nutritional intakes compared to those who bring lunch from home or otherwise do not participate </a:t>
            </a:r>
          </a:p>
          <a:p>
            <a:pPr eaLnBrk="1" hangingPunct="1">
              <a:spcBef>
                <a:spcPct val="0"/>
              </a:spcBef>
              <a:spcAft>
                <a:spcPts val="800"/>
              </a:spcAft>
              <a:buFont typeface="Courier New" pitchFamily="49" charset="0"/>
              <a:buChar char="o"/>
            </a:pPr>
            <a:endParaRPr lang="en-US" sz="2000" dirty="0"/>
          </a:p>
          <a:p>
            <a:pPr eaLnBrk="1" hangingPunct="1">
              <a:spcBef>
                <a:spcPct val="0"/>
              </a:spcBef>
              <a:spcAft>
                <a:spcPts val="800"/>
              </a:spcAft>
              <a:buFont typeface="Courier New" pitchFamily="49" charset="0"/>
              <a:buChar char="o"/>
            </a:pPr>
            <a:r>
              <a:rPr lang="en-US" sz="2000" dirty="0"/>
              <a:t>Low-income children who eat school breakfast have better overall diet quality than those who eat breakfast elsewhere or skip breakfast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0" y="304800"/>
            <a:ext cx="9144000" cy="1143000"/>
          </a:xfrm>
        </p:spPr>
        <p:txBody>
          <a:bodyPr/>
          <a:lstStyle/>
          <a:p>
            <a:pPr eaLnBrk="1" hangingPunct="1"/>
            <a:r>
              <a:rPr lang="en-US" sz="3200" b="1">
                <a:solidFill>
                  <a:srgbClr val="0081BE"/>
                </a:solidFill>
              </a:rPr>
              <a:t>What Is Community Eligibility?</a:t>
            </a:r>
            <a:r>
              <a:rPr lang="en-US" sz="3200">
                <a:solidFill>
                  <a:srgbClr val="0081BE"/>
                </a:solidFill>
              </a:rPr>
              <a:t> </a:t>
            </a:r>
          </a:p>
        </p:txBody>
      </p:sp>
      <p:sp>
        <p:nvSpPr>
          <p:cNvPr id="19458" name="Rectangle 3"/>
          <p:cNvSpPr>
            <a:spLocks noGrp="1" noChangeArrowheads="1"/>
          </p:cNvSpPr>
          <p:nvPr>
            <p:ph idx="1"/>
          </p:nvPr>
        </p:nvSpPr>
        <p:spPr>
          <a:xfrm>
            <a:off x="457200" y="1665288"/>
            <a:ext cx="7770813" cy="4278312"/>
          </a:xfrm>
        </p:spPr>
        <p:txBody>
          <a:bodyPr/>
          <a:lstStyle/>
          <a:p>
            <a:pPr eaLnBrk="1" hangingPunct="1">
              <a:spcBef>
                <a:spcPct val="0"/>
              </a:spcBef>
              <a:spcAft>
                <a:spcPts val="800"/>
              </a:spcAft>
              <a:buFont typeface="Courier New" pitchFamily="49" charset="0"/>
              <a:buChar char="o"/>
            </a:pPr>
            <a:r>
              <a:rPr lang="en-US" sz="2000" dirty="0"/>
              <a:t>It doesn’t make sense for high-poverty schools to go through the standard application process to identify the few children who do </a:t>
            </a:r>
            <a:r>
              <a:rPr lang="en-US" sz="2000" i="1" dirty="0"/>
              <a:t>not</a:t>
            </a:r>
            <a:r>
              <a:rPr lang="en-US" sz="2000" dirty="0"/>
              <a:t> qualify for free or reduced-price school meals</a:t>
            </a:r>
          </a:p>
          <a:p>
            <a:pPr eaLnBrk="1" hangingPunct="1">
              <a:spcBef>
                <a:spcPct val="0"/>
              </a:spcBef>
              <a:spcAft>
                <a:spcPts val="800"/>
              </a:spcAft>
              <a:buFont typeface="Courier New" pitchFamily="49" charset="0"/>
              <a:buNone/>
            </a:pPr>
            <a:endParaRPr lang="en-US" sz="2000" dirty="0"/>
          </a:p>
          <a:p>
            <a:pPr eaLnBrk="1" hangingPunct="1">
              <a:spcBef>
                <a:spcPct val="0"/>
              </a:spcBef>
              <a:spcAft>
                <a:spcPts val="800"/>
              </a:spcAft>
              <a:buFont typeface="Courier New" pitchFamily="49" charset="0"/>
              <a:buChar char="o"/>
            </a:pPr>
            <a:r>
              <a:rPr lang="en-US" sz="2000" dirty="0"/>
              <a:t>Healthy, Hunger-Free Kids Act of 2010 included community eligibility as a new option to allow high-poverty schools to feed more students and focus on meal quality rather than on paperwork</a:t>
            </a:r>
          </a:p>
          <a:p>
            <a:pPr eaLnBrk="1" hangingPunct="1">
              <a:spcBef>
                <a:spcPct val="0"/>
              </a:spcBef>
              <a:spcAft>
                <a:spcPts val="800"/>
              </a:spcAft>
              <a:buFont typeface="Courier New" pitchFamily="49" charset="0"/>
              <a:buNone/>
            </a:pPr>
            <a:endParaRPr lang="en-US" sz="2000" dirty="0"/>
          </a:p>
          <a:p>
            <a:pPr eaLnBrk="1" hangingPunct="1">
              <a:spcBef>
                <a:spcPct val="0"/>
              </a:spcBef>
              <a:spcAft>
                <a:spcPts val="800"/>
              </a:spcAft>
              <a:buFont typeface="Courier New" pitchFamily="49" charset="0"/>
              <a:buChar char="o"/>
            </a:pPr>
            <a:r>
              <a:rPr lang="en-US" sz="2000" dirty="0"/>
              <a:t>Community eligibility is designed to be extremely easy for a school or district to adopt and became available nationwide in the 2014-2015 school year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0081BE"/>
                </a:solidFill>
              </a:rPr>
              <a:t>Benefits of Community Eligibility  </a:t>
            </a:r>
          </a:p>
        </p:txBody>
      </p:sp>
      <p:sp>
        <p:nvSpPr>
          <p:cNvPr id="3" name="Content Placeholder 2"/>
          <p:cNvSpPr>
            <a:spLocks noGrp="1"/>
          </p:cNvSpPr>
          <p:nvPr>
            <p:ph idx="1"/>
          </p:nvPr>
        </p:nvSpPr>
        <p:spPr>
          <a:xfrm>
            <a:off x="457200" y="1600200"/>
            <a:ext cx="8077200" cy="4525963"/>
          </a:xfrm>
        </p:spPr>
        <p:txBody>
          <a:bodyPr/>
          <a:lstStyle/>
          <a:p>
            <a:pPr lvl="0"/>
            <a:r>
              <a:rPr lang="en-US" sz="2000" dirty="0"/>
              <a:t>Lessens administrative work – schools no longer have to collect and verify school meal applications and can focus on feeding children.</a:t>
            </a:r>
          </a:p>
          <a:p>
            <a:pPr lvl="0"/>
            <a:endParaRPr lang="en-US" sz="1000" dirty="0"/>
          </a:p>
          <a:p>
            <a:pPr lvl="0"/>
            <a:r>
              <a:rPr lang="en-US" sz="2000" dirty="0"/>
              <a:t>Increases participation— when all children can eat at no charge, stigma is eliminated and more children participate.</a:t>
            </a:r>
          </a:p>
          <a:p>
            <a:pPr lvl="0"/>
            <a:endParaRPr lang="en-US" sz="1000" dirty="0"/>
          </a:p>
          <a:p>
            <a:pPr lvl="0"/>
            <a:r>
              <a:rPr lang="en-US" sz="2000" dirty="0"/>
              <a:t>Facilitates implementation of breakfast after the bell—schools don’t have to collect fees or count each meal served by fee category, simplifying implementation of service models that boost participation. </a:t>
            </a:r>
          </a:p>
          <a:p>
            <a:pPr lvl="0"/>
            <a:endParaRPr lang="en-US" sz="1000" dirty="0"/>
          </a:p>
          <a:p>
            <a:pPr lvl="0"/>
            <a:r>
              <a:rPr lang="en-US" sz="2000" dirty="0"/>
              <a:t>Improves the financial viability of school nutrition programs—when participation increases, school districts can take advantage of economies of scale, and reinvest additional revenue to improve meal quality. </a:t>
            </a:r>
          </a:p>
          <a:p>
            <a:pPr lvl="0"/>
            <a:endParaRPr lang="en-US" sz="1000" dirty="0"/>
          </a:p>
          <a:p>
            <a:pPr lvl="0"/>
            <a:r>
              <a:rPr lang="en-US" sz="2000" dirty="0"/>
              <a:t>Eliminates unpaid meal fees—when all children eat at no charge, the school district does not have to collect unpaid fees from families. </a:t>
            </a:r>
          </a:p>
          <a:p>
            <a:endParaRPr lang="en-US" sz="2000" dirty="0"/>
          </a:p>
        </p:txBody>
      </p:sp>
    </p:spTree>
    <p:extLst>
      <p:ext uri="{BB962C8B-B14F-4D97-AF65-F5344CB8AC3E}">
        <p14:creationId xmlns:p14="http://schemas.microsoft.com/office/powerpoint/2010/main" val="1700940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0081BE"/>
                </a:solidFill>
              </a:rPr>
              <a:t>Community Eligibility Implementation</a:t>
            </a:r>
          </a:p>
        </p:txBody>
      </p:sp>
      <p:sp>
        <p:nvSpPr>
          <p:cNvPr id="3" name="Content Placeholder 2"/>
          <p:cNvSpPr>
            <a:spLocks noGrp="1"/>
          </p:cNvSpPr>
          <p:nvPr>
            <p:ph idx="1"/>
          </p:nvPr>
        </p:nvSpPr>
        <p:spPr>
          <a:xfrm>
            <a:off x="457200" y="1219200"/>
            <a:ext cx="8229600" cy="4525963"/>
          </a:xfrm>
        </p:spPr>
        <p:txBody>
          <a:bodyPr/>
          <a:lstStyle/>
          <a:p>
            <a:pPr marL="0" indent="0">
              <a:buNone/>
            </a:pPr>
            <a:r>
              <a:rPr lang="en-US" sz="2000" dirty="0"/>
              <a:t>In the 2015-2016 school year:</a:t>
            </a:r>
          </a:p>
          <a:p>
            <a:pPr marL="0" indent="0">
              <a:buNone/>
            </a:pPr>
            <a:endParaRPr lang="en-US" sz="2000" dirty="0"/>
          </a:p>
          <a:p>
            <a:r>
              <a:rPr lang="en-US" sz="2000" dirty="0"/>
              <a:t>Nearly 3,000 school districts are participating (1 in 5 districts nationwide)</a:t>
            </a:r>
          </a:p>
          <a:p>
            <a:pPr marL="0" indent="0">
              <a:buNone/>
            </a:pPr>
            <a:endParaRPr lang="en-US" sz="2000" dirty="0"/>
          </a:p>
          <a:p>
            <a:r>
              <a:rPr lang="en-US" sz="2000" dirty="0"/>
              <a:t>More than 18,000 schools are participating (just over half of all eligible schools and 1 in 5 schools nationwide)</a:t>
            </a:r>
          </a:p>
          <a:p>
            <a:pPr marL="0" indent="0">
              <a:buNone/>
            </a:pPr>
            <a:endParaRPr lang="en-US" sz="2000" dirty="0"/>
          </a:p>
          <a:p>
            <a:r>
              <a:rPr lang="en-US" sz="2000" dirty="0"/>
              <a:t>Nearly 9,000 of the highest-poverty schools are participating (roughly 2 in 3 of the eligible highest-poverty schools)</a:t>
            </a:r>
          </a:p>
          <a:p>
            <a:pPr marL="0" indent="0">
              <a:buNone/>
            </a:pPr>
            <a:endParaRPr lang="en-US" sz="2000" dirty="0"/>
          </a:p>
          <a:p>
            <a:r>
              <a:rPr lang="en-US" sz="2000" dirty="0"/>
              <a:t>As a result, 8.5 million children have access to two healthy meals at school each day (1 in 6 school children nationwide)</a:t>
            </a:r>
          </a:p>
          <a:p>
            <a:pPr marL="0" indent="0">
              <a:buNone/>
            </a:pPr>
            <a:endParaRPr lang="en-US" sz="2000" dirty="0"/>
          </a:p>
          <a:p>
            <a:pPr marL="0" indent="0">
              <a:buNone/>
            </a:pPr>
            <a:r>
              <a:rPr lang="en-US" sz="2000" dirty="0"/>
              <a:t>There was tremendous variation in the extent to which states implemented community eligibility.</a:t>
            </a:r>
          </a:p>
          <a:p>
            <a:pPr marL="0" indent="0">
              <a:buNone/>
            </a:pPr>
            <a:endParaRPr lang="en-US" sz="2400" dirty="0"/>
          </a:p>
        </p:txBody>
      </p:sp>
    </p:spTree>
    <p:extLst>
      <p:ext uri="{BB962C8B-B14F-4D97-AF65-F5344CB8AC3E}">
        <p14:creationId xmlns:p14="http://schemas.microsoft.com/office/powerpoint/2010/main" val="1293721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0081BE"/>
                </a:solidFill>
              </a:rPr>
              <a:t>Map: Percentage of Eligible Schools Adopting Community Eligibility</a:t>
            </a:r>
            <a:br>
              <a:rPr lang="en-US" sz="3200" b="1" dirty="0">
                <a:solidFill>
                  <a:srgbClr val="0081BE"/>
                </a:solidFill>
              </a:rPr>
            </a:br>
            <a:r>
              <a:rPr lang="en-US" sz="3200" b="1" dirty="0">
                <a:solidFill>
                  <a:srgbClr val="0081BE"/>
                </a:solidFill>
              </a:rPr>
              <a:t>SY 2015-2016</a:t>
            </a:r>
          </a:p>
        </p:txBody>
      </p:sp>
      <p:pic>
        <p:nvPicPr>
          <p:cNvPr id="7" name="Content Placeholder 6"/>
          <p:cNvPicPr>
            <a:picLocks noGrp="1" noChangeAspect="1"/>
          </p:cNvPicPr>
          <p:nvPr>
            <p:ph idx="1"/>
          </p:nvPr>
        </p:nvPicPr>
        <p:blipFill rotWithShape="1">
          <a:blip r:embed="rId2"/>
          <a:srcRect l="13889" t="13421" r="56481" b="28965"/>
          <a:stretch/>
        </p:blipFill>
        <p:spPr>
          <a:xfrm>
            <a:off x="1295400" y="1828800"/>
            <a:ext cx="6629400" cy="4143378"/>
          </a:xfrm>
          <a:prstGeom prst="rect">
            <a:avLst/>
          </a:prstGeom>
        </p:spPr>
      </p:pic>
    </p:spTree>
    <p:extLst>
      <p:ext uri="{BB962C8B-B14F-4D97-AF65-F5344CB8AC3E}">
        <p14:creationId xmlns:p14="http://schemas.microsoft.com/office/powerpoint/2010/main" val="2890022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0081BE"/>
                </a:solidFill>
              </a:rPr>
              <a:t>Community Eligibility Implementation in </a:t>
            </a:r>
            <a:br>
              <a:rPr lang="en-US" sz="3200" b="1" dirty="0">
                <a:solidFill>
                  <a:srgbClr val="0081BE"/>
                </a:solidFill>
              </a:rPr>
            </a:br>
            <a:r>
              <a:rPr lang="en-US" sz="3200" b="1" dirty="0">
                <a:solidFill>
                  <a:srgbClr val="FF0000"/>
                </a:solidFill>
              </a:rPr>
              <a:t>[YOUR STATE] </a:t>
            </a:r>
            <a:r>
              <a:rPr lang="en-US" sz="3200" b="1" dirty="0">
                <a:solidFill>
                  <a:srgbClr val="0081BE"/>
                </a:solidFill>
              </a:rPr>
              <a:t>in SY 2015-2016</a:t>
            </a:r>
          </a:p>
        </p:txBody>
      </p:sp>
      <p:sp>
        <p:nvSpPr>
          <p:cNvPr id="3" name="Content Placeholder 2"/>
          <p:cNvSpPr>
            <a:spLocks noGrp="1"/>
          </p:cNvSpPr>
          <p:nvPr>
            <p:ph idx="1"/>
          </p:nvPr>
        </p:nvSpPr>
        <p:spPr/>
        <p:txBody>
          <a:bodyPr/>
          <a:lstStyle/>
          <a:p>
            <a:pPr marL="0" indent="0">
              <a:buNone/>
            </a:pPr>
            <a:r>
              <a:rPr lang="en-US" sz="2000" dirty="0">
                <a:solidFill>
                  <a:srgbClr val="FF0000"/>
                </a:solidFill>
              </a:rPr>
              <a:t> </a:t>
            </a:r>
            <a:r>
              <a:rPr lang="en-US" sz="2000" dirty="0"/>
              <a:t>In </a:t>
            </a:r>
            <a:r>
              <a:rPr lang="en-US" sz="2000" dirty="0">
                <a:solidFill>
                  <a:srgbClr val="FF0000"/>
                </a:solidFill>
              </a:rPr>
              <a:t>[Your state]</a:t>
            </a:r>
            <a:r>
              <a:rPr lang="en-US" sz="2000" dirty="0"/>
              <a:t>:</a:t>
            </a:r>
          </a:p>
          <a:p>
            <a:r>
              <a:rPr lang="en-US" sz="2000" dirty="0">
                <a:solidFill>
                  <a:srgbClr val="FF0000"/>
                </a:solidFill>
              </a:rPr>
              <a:t>____ </a:t>
            </a:r>
            <a:r>
              <a:rPr lang="en-US" sz="2000" dirty="0"/>
              <a:t>of</a:t>
            </a:r>
            <a:r>
              <a:rPr lang="en-US" sz="2000" dirty="0">
                <a:solidFill>
                  <a:srgbClr val="FF0000"/>
                </a:solidFill>
              </a:rPr>
              <a:t> _____ </a:t>
            </a:r>
            <a:r>
              <a:rPr lang="en-US" sz="2000" dirty="0"/>
              <a:t>eligible </a:t>
            </a:r>
            <a:r>
              <a:rPr lang="en-US" sz="2000" b="1" dirty="0"/>
              <a:t>schools</a:t>
            </a:r>
            <a:r>
              <a:rPr lang="en-US" sz="2000" dirty="0"/>
              <a:t> adopted community eligibility</a:t>
            </a:r>
          </a:p>
          <a:p>
            <a:r>
              <a:rPr lang="en-US" sz="2000" dirty="0">
                <a:solidFill>
                  <a:srgbClr val="FF0000"/>
                </a:solidFill>
              </a:rPr>
              <a:t>____ </a:t>
            </a:r>
            <a:r>
              <a:rPr lang="en-US" sz="2000" dirty="0"/>
              <a:t>of</a:t>
            </a:r>
            <a:r>
              <a:rPr lang="en-US" sz="2000" dirty="0">
                <a:solidFill>
                  <a:srgbClr val="FF0000"/>
                </a:solidFill>
              </a:rPr>
              <a:t> _____ </a:t>
            </a:r>
            <a:r>
              <a:rPr lang="en-US" sz="2000" dirty="0"/>
              <a:t>eligible </a:t>
            </a:r>
            <a:r>
              <a:rPr lang="en-US" sz="2000" b="1" u="sng" dirty="0"/>
              <a:t>school districts </a:t>
            </a:r>
            <a:r>
              <a:rPr lang="en-US" sz="2000" dirty="0"/>
              <a:t>adopted community eligibility</a:t>
            </a:r>
          </a:p>
          <a:p>
            <a:r>
              <a:rPr lang="en-US" sz="2000" dirty="0">
                <a:solidFill>
                  <a:srgbClr val="FF0000"/>
                </a:solidFill>
              </a:rPr>
              <a:t>____ </a:t>
            </a:r>
            <a:r>
              <a:rPr lang="en-US" sz="2000" dirty="0"/>
              <a:t>of</a:t>
            </a:r>
            <a:r>
              <a:rPr lang="en-US" sz="2000" dirty="0">
                <a:solidFill>
                  <a:srgbClr val="FF0000"/>
                </a:solidFill>
              </a:rPr>
              <a:t> _____ </a:t>
            </a:r>
            <a:r>
              <a:rPr lang="en-US" sz="2000" dirty="0"/>
              <a:t>eligible </a:t>
            </a:r>
            <a:r>
              <a:rPr lang="en-US" sz="2000" b="1" u="sng" dirty="0"/>
              <a:t>highest-poverty schools </a:t>
            </a:r>
            <a:r>
              <a:rPr lang="en-US" sz="2000" dirty="0"/>
              <a:t>adopted community eligibility</a:t>
            </a:r>
          </a:p>
          <a:p>
            <a:r>
              <a:rPr lang="en-US" sz="2000" dirty="0">
                <a:solidFill>
                  <a:srgbClr val="FF0000"/>
                </a:solidFill>
              </a:rPr>
              <a:t>______</a:t>
            </a:r>
            <a:r>
              <a:rPr lang="en-US" sz="2000" dirty="0"/>
              <a:t> students attend community eligibility schools </a:t>
            </a:r>
          </a:p>
          <a:p>
            <a:pPr marL="0" indent="0">
              <a:buNone/>
            </a:pPr>
            <a:endParaRPr lang="en-US" sz="2000" dirty="0"/>
          </a:p>
          <a:p>
            <a:pPr marL="0" indent="0">
              <a:buNone/>
            </a:pPr>
            <a:r>
              <a:rPr lang="en-US" sz="2000" dirty="0"/>
              <a:t>[Note: to find the number of schools that have adopted community eligibility and the number of schools eligible visit: </a:t>
            </a:r>
            <a:r>
              <a:rPr lang="en-US" sz="2000" dirty="0">
                <a:hlinkClick r:id="rId2"/>
              </a:rPr>
              <a:t>http://frac.org/pdf/take-up-of-cep-report.pdf</a:t>
            </a:r>
            <a:r>
              <a:rPr lang="en-US" sz="2000" dirty="0"/>
              <a:t>]</a:t>
            </a:r>
          </a:p>
          <a:p>
            <a:pPr marL="0" indent="0">
              <a:buNone/>
            </a:pPr>
            <a:endParaRPr lang="en-US" sz="2400" dirty="0"/>
          </a:p>
        </p:txBody>
      </p:sp>
    </p:spTree>
    <p:extLst>
      <p:ext uri="{BB962C8B-B14F-4D97-AF65-F5344CB8AC3E}">
        <p14:creationId xmlns:p14="http://schemas.microsoft.com/office/powerpoint/2010/main" val="59172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idx="4294967295"/>
          </p:nvPr>
        </p:nvSpPr>
        <p:spPr>
          <a:xfrm>
            <a:off x="0" y="304800"/>
            <a:ext cx="9144000" cy="990600"/>
          </a:xfrm>
        </p:spPr>
        <p:txBody>
          <a:bodyPr/>
          <a:lstStyle/>
          <a:p>
            <a:pPr eaLnBrk="1" hangingPunct="1"/>
            <a:r>
              <a:rPr lang="en-US" sz="3200" b="1">
                <a:solidFill>
                  <a:srgbClr val="0081BE"/>
                </a:solidFill>
              </a:rPr>
              <a:t>How Community Eligibility Works</a:t>
            </a:r>
            <a:endParaRPr lang="en-US" sz="3200">
              <a:solidFill>
                <a:srgbClr val="0081BE"/>
              </a:solidFill>
            </a:endParaRPr>
          </a:p>
        </p:txBody>
      </p:sp>
      <p:sp>
        <p:nvSpPr>
          <p:cNvPr id="23554" name="Rectangle 3"/>
          <p:cNvSpPr>
            <a:spLocks noGrp="1"/>
          </p:cNvSpPr>
          <p:nvPr>
            <p:ph type="body" idx="4294967295"/>
          </p:nvPr>
        </p:nvSpPr>
        <p:spPr>
          <a:xfrm>
            <a:off x="457200" y="1371600"/>
            <a:ext cx="8153400" cy="5029200"/>
          </a:xfrm>
        </p:spPr>
        <p:txBody>
          <a:bodyPr/>
          <a:lstStyle/>
          <a:p>
            <a:pPr eaLnBrk="1" hangingPunct="1">
              <a:spcBef>
                <a:spcPct val="0"/>
              </a:spcBef>
              <a:spcAft>
                <a:spcPts val="800"/>
              </a:spcAft>
              <a:buFont typeface="Courier New" pitchFamily="49" charset="0"/>
              <a:buChar char="o"/>
            </a:pPr>
            <a:r>
              <a:rPr lang="en-US" sz="2000" dirty="0"/>
              <a:t>High-poverty schools provide free breakfasts and lunches to all students without collecting applications</a:t>
            </a:r>
          </a:p>
          <a:p>
            <a:pPr eaLnBrk="1" hangingPunct="1">
              <a:spcBef>
                <a:spcPct val="0"/>
              </a:spcBef>
              <a:spcAft>
                <a:spcPts val="800"/>
              </a:spcAft>
              <a:buFont typeface="Courier New" pitchFamily="49" charset="0"/>
              <a:buChar char="o"/>
            </a:pPr>
            <a:r>
              <a:rPr lang="en-US" sz="2000" dirty="0"/>
              <a:t>Any school district can use this option if at least one of its schools has 40 percent or more students certified for free meals without application (called “Identified Students”)</a:t>
            </a:r>
          </a:p>
          <a:p>
            <a:pPr eaLnBrk="1" hangingPunct="1">
              <a:spcBef>
                <a:spcPct val="0"/>
              </a:spcBef>
              <a:spcAft>
                <a:spcPts val="800"/>
              </a:spcAft>
              <a:buFont typeface="Courier New" pitchFamily="49" charset="0"/>
              <a:buChar char="o"/>
            </a:pPr>
            <a:r>
              <a:rPr lang="en-US" sz="2000" dirty="0"/>
              <a:t>Schools with a 40 percent Identified Student Percentage often have 75 percent or more of their students qualifying for free or reduced-price meals  </a:t>
            </a:r>
          </a:p>
          <a:p>
            <a:pPr eaLnBrk="1" hangingPunct="1">
              <a:spcBef>
                <a:spcPct val="0"/>
              </a:spcBef>
              <a:spcAft>
                <a:spcPts val="800"/>
              </a:spcAft>
              <a:buFont typeface="Courier New" pitchFamily="49" charset="0"/>
              <a:buChar char="o"/>
            </a:pPr>
            <a:r>
              <a:rPr lang="en-US" sz="2000" dirty="0"/>
              <a:t>The district may implement community eligibility in one school, a group of schools or district-wide </a:t>
            </a:r>
          </a:p>
          <a:p>
            <a:pPr eaLnBrk="1" hangingPunct="1">
              <a:spcBef>
                <a:spcPct val="0"/>
              </a:spcBef>
              <a:spcAft>
                <a:spcPts val="800"/>
              </a:spcAft>
              <a:buFont typeface="Courier New" pitchFamily="49" charset="0"/>
              <a:buChar char="o"/>
            </a:pPr>
            <a:r>
              <a:rPr lang="en-US" sz="2000" dirty="0"/>
              <a:t>By May 1 of each year states must publish lists of all schools that are eligible for community eligibility and all schools that are near-eligible</a:t>
            </a:r>
          </a:p>
          <a:p>
            <a:pPr eaLnBrk="1" hangingPunct="1">
              <a:spcBef>
                <a:spcPct val="0"/>
              </a:spcBef>
              <a:spcAft>
                <a:spcPts val="800"/>
              </a:spcAft>
              <a:buFont typeface="Courier New" pitchFamily="49" charset="0"/>
              <a:buChar char="o"/>
            </a:pPr>
            <a:r>
              <a:rPr lang="en-US" sz="2000" dirty="0"/>
              <a:t>To participate for the 2016-2017 school year, school districts must notify the state agency by August 31, 2016 (this is a deadline extension)</a:t>
            </a:r>
          </a:p>
        </p:txBody>
      </p:sp>
      <p:sp>
        <p:nvSpPr>
          <p:cNvPr id="23555" name="Rectangle 4"/>
          <p:cNvSpPr>
            <a:spLocks noChangeArrowheads="1"/>
          </p:cNvSpPr>
          <p:nvPr/>
        </p:nvSpPr>
        <p:spPr bwMode="auto">
          <a:xfrm>
            <a:off x="4479925" y="3017838"/>
            <a:ext cx="184150" cy="822325"/>
          </a:xfrm>
          <a:prstGeom prst="rect">
            <a:avLst/>
          </a:prstGeom>
          <a:noFill/>
          <a:ln w="9525">
            <a:noFill/>
            <a:miter lim="800000"/>
            <a:headEnd/>
            <a:tailEnd/>
          </a:ln>
        </p:spPr>
        <p:txBody>
          <a:bodyPr wrap="none" anchor="ctr">
            <a:spAutoFit/>
          </a:bodyPr>
          <a:lstStyle/>
          <a:p>
            <a:endParaRPr lang="en-US">
              <a:latin typeface="Times New Roman" pitchFamily="18" charset="0"/>
            </a:endParaRPr>
          </a:p>
          <a:p>
            <a:pPr eaLnBrk="0" hangingPunct="0"/>
            <a:endParaRPr lang="en-US">
              <a:latin typeface="Times New Roman" pitchFamily="18" charset="0"/>
            </a:endParaRPr>
          </a:p>
        </p:txBody>
      </p:sp>
      <p:sp>
        <p:nvSpPr>
          <p:cNvPr id="23556" name="Rectangle 5"/>
          <p:cNvSpPr>
            <a:spLocks noChangeArrowheads="1"/>
          </p:cNvSpPr>
          <p:nvPr/>
        </p:nvSpPr>
        <p:spPr bwMode="auto">
          <a:xfrm>
            <a:off x="4479925" y="3017838"/>
            <a:ext cx="184150" cy="822325"/>
          </a:xfrm>
          <a:prstGeom prst="rect">
            <a:avLst/>
          </a:prstGeom>
          <a:noFill/>
          <a:ln w="9525">
            <a:noFill/>
            <a:miter lim="800000"/>
            <a:headEnd/>
            <a:tailEnd/>
          </a:ln>
        </p:spPr>
        <p:txBody>
          <a:bodyPr wrap="none" anchor="ctr">
            <a:spAutoFit/>
          </a:bodyPr>
          <a:lstStyle/>
          <a:p>
            <a:endParaRPr lang="en-US">
              <a:latin typeface="Times New Roman" pitchFamily="18" charset="0"/>
            </a:endParaRPr>
          </a:p>
          <a:p>
            <a:pPr eaLnBrk="0" hangingPunct="0"/>
            <a:endParaRPr lang="en-US">
              <a:latin typeface="Times New Roman" pitchFamily="18" charset="0"/>
            </a:endParaRPr>
          </a:p>
        </p:txBody>
      </p:sp>
      <p:sp>
        <p:nvSpPr>
          <p:cNvPr id="23557" name="Rectangle 6"/>
          <p:cNvSpPr>
            <a:spLocks noChangeArrowheads="1"/>
          </p:cNvSpPr>
          <p:nvPr/>
        </p:nvSpPr>
        <p:spPr bwMode="auto">
          <a:xfrm>
            <a:off x="4479925" y="3017838"/>
            <a:ext cx="184150" cy="822325"/>
          </a:xfrm>
          <a:prstGeom prst="rect">
            <a:avLst/>
          </a:prstGeom>
          <a:noFill/>
          <a:ln w="9525">
            <a:noFill/>
            <a:miter lim="800000"/>
            <a:headEnd/>
            <a:tailEnd/>
          </a:ln>
        </p:spPr>
        <p:txBody>
          <a:bodyPr wrap="none" anchor="ctr">
            <a:spAutoFit/>
          </a:bodyPr>
          <a:lstStyle/>
          <a:p>
            <a:endParaRPr lang="en-US">
              <a:latin typeface="Times New Roman" pitchFamily="18" charset="0"/>
            </a:endParaRPr>
          </a:p>
          <a:p>
            <a:pPr eaLnBrk="0" hangingPunct="0"/>
            <a:endParaRPr lang="en-US">
              <a:latin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idx="4294967295"/>
          </p:nvPr>
        </p:nvSpPr>
        <p:spPr>
          <a:xfrm>
            <a:off x="0" y="457200"/>
            <a:ext cx="9144000" cy="990600"/>
          </a:xfrm>
        </p:spPr>
        <p:txBody>
          <a:bodyPr/>
          <a:lstStyle/>
          <a:p>
            <a:pPr eaLnBrk="1" hangingPunct="1"/>
            <a:r>
              <a:rPr lang="en-US" sz="3200" b="1">
                <a:solidFill>
                  <a:srgbClr val="0081BE"/>
                </a:solidFill>
              </a:rPr>
              <a:t>Who Are “Identified Students”?</a:t>
            </a:r>
            <a:endParaRPr lang="en-US" sz="3200">
              <a:solidFill>
                <a:srgbClr val="0081BE"/>
              </a:solidFill>
            </a:endParaRPr>
          </a:p>
        </p:txBody>
      </p:sp>
      <p:sp>
        <p:nvSpPr>
          <p:cNvPr id="25602" name="Rectangle 3"/>
          <p:cNvSpPr>
            <a:spLocks noGrp="1"/>
          </p:cNvSpPr>
          <p:nvPr>
            <p:ph type="body" idx="4294967295"/>
          </p:nvPr>
        </p:nvSpPr>
        <p:spPr>
          <a:xfrm>
            <a:off x="304800" y="1447800"/>
            <a:ext cx="8534400" cy="4800600"/>
          </a:xfrm>
        </p:spPr>
        <p:txBody>
          <a:bodyPr/>
          <a:lstStyle/>
          <a:p>
            <a:pPr marL="0" indent="0" eaLnBrk="1" hangingPunct="1">
              <a:spcBef>
                <a:spcPct val="0"/>
              </a:spcBef>
              <a:spcAft>
                <a:spcPts val="800"/>
              </a:spcAft>
              <a:buFont typeface="Arial" charset="0"/>
              <a:buNone/>
            </a:pPr>
            <a:r>
              <a:rPr lang="en-US" sz="2000" b="1"/>
              <a:t>Children certified for free meals without submitting a school meal application</a:t>
            </a:r>
            <a:endParaRPr lang="en-US" sz="2000"/>
          </a:p>
          <a:p>
            <a:pPr marL="0" indent="0" eaLnBrk="1" hangingPunct="1">
              <a:spcBef>
                <a:spcPct val="0"/>
              </a:spcBef>
              <a:spcAft>
                <a:spcPts val="800"/>
              </a:spcAft>
              <a:buFont typeface="Arial" charset="0"/>
              <a:buNone/>
            </a:pPr>
            <a:r>
              <a:rPr lang="en-US" sz="1800"/>
              <a:t>Includes children who are directly certified (through data matching) for free meals because they live in households that participate in the </a:t>
            </a:r>
          </a:p>
          <a:p>
            <a:pPr lvl="1" eaLnBrk="1" hangingPunct="1">
              <a:spcBef>
                <a:spcPct val="0"/>
              </a:spcBef>
              <a:spcAft>
                <a:spcPts val="400"/>
              </a:spcAft>
              <a:buFont typeface="Courier New" pitchFamily="49" charset="0"/>
              <a:buChar char="o"/>
            </a:pPr>
            <a:r>
              <a:rPr lang="en-US" sz="1800"/>
              <a:t>Supplemental Nutrition Assistance Program (SNAP)</a:t>
            </a:r>
          </a:p>
          <a:p>
            <a:pPr lvl="1" eaLnBrk="1" hangingPunct="1">
              <a:spcBef>
                <a:spcPct val="0"/>
              </a:spcBef>
              <a:spcAft>
                <a:spcPts val="400"/>
              </a:spcAft>
              <a:buFont typeface="Courier New" pitchFamily="49" charset="0"/>
              <a:buChar char="o"/>
            </a:pPr>
            <a:r>
              <a:rPr lang="en-US" sz="1800"/>
              <a:t>Temporary Assistance for Needy Families Cash Assistance (TANF)</a:t>
            </a:r>
          </a:p>
          <a:p>
            <a:pPr lvl="1" eaLnBrk="1" hangingPunct="1">
              <a:spcBef>
                <a:spcPct val="0"/>
              </a:spcBef>
              <a:spcAft>
                <a:spcPts val="400"/>
              </a:spcAft>
              <a:buFont typeface="Courier New" pitchFamily="49" charset="0"/>
              <a:buChar char="o"/>
            </a:pPr>
            <a:r>
              <a:rPr lang="en-US" sz="1800"/>
              <a:t>Food Distribution Program on Indian Reservations (FDPIR), or </a:t>
            </a:r>
          </a:p>
          <a:p>
            <a:pPr lvl="1" eaLnBrk="1" hangingPunct="1">
              <a:spcBef>
                <a:spcPct val="0"/>
              </a:spcBef>
              <a:spcAft>
                <a:spcPts val="400"/>
              </a:spcAft>
              <a:buFont typeface="Courier New" pitchFamily="49" charset="0"/>
              <a:buChar char="o"/>
            </a:pPr>
            <a:r>
              <a:rPr lang="en-US" sz="1800"/>
              <a:t>Medicaid (in districts participating in USDA’s demonstration project)</a:t>
            </a:r>
          </a:p>
          <a:p>
            <a:pPr marL="0" indent="0" eaLnBrk="1" hangingPunct="1">
              <a:spcBef>
                <a:spcPct val="0"/>
              </a:spcBef>
              <a:spcAft>
                <a:spcPts val="800"/>
              </a:spcAft>
              <a:buFont typeface="Arial" charset="0"/>
              <a:buNone/>
            </a:pPr>
            <a:endParaRPr lang="en-US" sz="1800"/>
          </a:p>
          <a:p>
            <a:pPr marL="0" indent="0" eaLnBrk="1" hangingPunct="1">
              <a:spcBef>
                <a:spcPct val="0"/>
              </a:spcBef>
              <a:spcAft>
                <a:spcPts val="800"/>
              </a:spcAft>
              <a:buFont typeface="Arial" charset="0"/>
              <a:buNone/>
            </a:pPr>
            <a:r>
              <a:rPr lang="en-US" sz="1800"/>
              <a:t>Includes children who are certified for free meals without application because they are </a:t>
            </a:r>
          </a:p>
          <a:p>
            <a:pPr lvl="1" eaLnBrk="1" hangingPunct="1">
              <a:spcBef>
                <a:spcPct val="0"/>
              </a:spcBef>
              <a:spcAft>
                <a:spcPts val="400"/>
              </a:spcAft>
              <a:buFont typeface="Courier New" pitchFamily="49" charset="0"/>
              <a:buChar char="o"/>
            </a:pPr>
            <a:r>
              <a:rPr lang="en-US" sz="1800"/>
              <a:t>in foster care</a:t>
            </a:r>
          </a:p>
          <a:p>
            <a:pPr lvl="1" eaLnBrk="1" hangingPunct="1">
              <a:spcBef>
                <a:spcPct val="0"/>
              </a:spcBef>
              <a:spcAft>
                <a:spcPts val="400"/>
              </a:spcAft>
              <a:buFont typeface="Courier New" pitchFamily="49" charset="0"/>
              <a:buChar char="o"/>
            </a:pPr>
            <a:r>
              <a:rPr lang="en-US" sz="1800"/>
              <a:t>in Head Start</a:t>
            </a:r>
          </a:p>
          <a:p>
            <a:pPr lvl="1" eaLnBrk="1" hangingPunct="1">
              <a:spcBef>
                <a:spcPct val="0"/>
              </a:spcBef>
              <a:spcAft>
                <a:spcPts val="400"/>
              </a:spcAft>
              <a:buFont typeface="Courier New" pitchFamily="49" charset="0"/>
              <a:buChar char="o"/>
            </a:pPr>
            <a:r>
              <a:rPr lang="en-US" sz="1800"/>
              <a:t>are homeless or </a:t>
            </a:r>
          </a:p>
          <a:p>
            <a:pPr lvl="1" eaLnBrk="1" hangingPunct="1">
              <a:spcBef>
                <a:spcPct val="0"/>
              </a:spcBef>
              <a:spcAft>
                <a:spcPts val="400"/>
              </a:spcAft>
              <a:buFont typeface="Courier New" pitchFamily="49" charset="0"/>
              <a:buChar char="o"/>
            </a:pPr>
            <a:r>
              <a:rPr lang="en-US" sz="1800"/>
              <a:t>are migrant</a:t>
            </a:r>
          </a:p>
        </p:txBody>
      </p:sp>
      <p:sp>
        <p:nvSpPr>
          <p:cNvPr id="25603" name="Rectangle 4"/>
          <p:cNvSpPr>
            <a:spLocks noChangeArrowheads="1"/>
          </p:cNvSpPr>
          <p:nvPr/>
        </p:nvSpPr>
        <p:spPr bwMode="auto">
          <a:xfrm>
            <a:off x="4479925" y="3017838"/>
            <a:ext cx="184150" cy="822325"/>
          </a:xfrm>
          <a:prstGeom prst="rect">
            <a:avLst/>
          </a:prstGeom>
          <a:noFill/>
          <a:ln w="9525">
            <a:noFill/>
            <a:miter lim="800000"/>
            <a:headEnd/>
            <a:tailEnd/>
          </a:ln>
        </p:spPr>
        <p:txBody>
          <a:bodyPr wrap="none" anchor="ctr">
            <a:spAutoFit/>
          </a:bodyPr>
          <a:lstStyle/>
          <a:p>
            <a:endParaRPr lang="en-US">
              <a:latin typeface="Times New Roman" pitchFamily="18" charset="0"/>
            </a:endParaRPr>
          </a:p>
          <a:p>
            <a:pPr eaLnBrk="0" hangingPunct="0"/>
            <a:endParaRPr lang="en-US">
              <a:latin typeface="Times New Roman" pitchFamily="18" charset="0"/>
            </a:endParaRPr>
          </a:p>
        </p:txBody>
      </p:sp>
      <p:sp>
        <p:nvSpPr>
          <p:cNvPr id="25604" name="Rectangle 5"/>
          <p:cNvSpPr>
            <a:spLocks noChangeArrowheads="1"/>
          </p:cNvSpPr>
          <p:nvPr/>
        </p:nvSpPr>
        <p:spPr bwMode="auto">
          <a:xfrm>
            <a:off x="4479925" y="3017838"/>
            <a:ext cx="184150" cy="822325"/>
          </a:xfrm>
          <a:prstGeom prst="rect">
            <a:avLst/>
          </a:prstGeom>
          <a:noFill/>
          <a:ln w="9525">
            <a:noFill/>
            <a:miter lim="800000"/>
            <a:headEnd/>
            <a:tailEnd/>
          </a:ln>
        </p:spPr>
        <p:txBody>
          <a:bodyPr wrap="none" anchor="ctr">
            <a:spAutoFit/>
          </a:bodyPr>
          <a:lstStyle/>
          <a:p>
            <a:endParaRPr lang="en-US">
              <a:latin typeface="Times New Roman" pitchFamily="18" charset="0"/>
            </a:endParaRPr>
          </a:p>
          <a:p>
            <a:pPr eaLnBrk="0" hangingPunct="0"/>
            <a:endParaRPr lang="en-US">
              <a:latin typeface="Times New Roman" pitchFamily="18" charset="0"/>
            </a:endParaRPr>
          </a:p>
        </p:txBody>
      </p:sp>
      <p:sp>
        <p:nvSpPr>
          <p:cNvPr id="25605" name="Rectangle 6"/>
          <p:cNvSpPr>
            <a:spLocks noChangeArrowheads="1"/>
          </p:cNvSpPr>
          <p:nvPr/>
        </p:nvSpPr>
        <p:spPr bwMode="auto">
          <a:xfrm>
            <a:off x="4479925" y="3017838"/>
            <a:ext cx="184150" cy="822325"/>
          </a:xfrm>
          <a:prstGeom prst="rect">
            <a:avLst/>
          </a:prstGeom>
          <a:noFill/>
          <a:ln w="9525">
            <a:noFill/>
            <a:miter lim="800000"/>
            <a:headEnd/>
            <a:tailEnd/>
          </a:ln>
        </p:spPr>
        <p:txBody>
          <a:bodyPr wrap="none" anchor="ctr">
            <a:spAutoFit/>
          </a:bodyPr>
          <a:lstStyle/>
          <a:p>
            <a:endParaRPr lang="en-US">
              <a:latin typeface="Times New Roman" pitchFamily="18" charset="0"/>
            </a:endParaRPr>
          </a:p>
          <a:p>
            <a:pPr eaLnBrk="0" hangingPunct="0"/>
            <a:endParaRPr lang="en-US">
              <a:latin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04040"/>
      </a:hlink>
      <a:folHlink>
        <a:srgbClr val="7E7E7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7087</TotalTime>
  <Words>1372</Words>
  <Application>Microsoft Office PowerPoint</Application>
  <PresentationFormat>On-screen Show (4:3)</PresentationFormat>
  <Paragraphs>163</Paragraphs>
  <Slides>18</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Courier New</vt:lpstr>
      <vt:lpstr>Myriad Pro</vt:lpstr>
      <vt:lpstr>Times New Roman</vt:lpstr>
      <vt:lpstr>Tw Cen MT</vt:lpstr>
      <vt:lpstr>Verdana</vt:lpstr>
      <vt:lpstr>Wingdings</vt:lpstr>
      <vt:lpstr>Office Theme</vt:lpstr>
      <vt:lpstr>Community Eligibility  Making High-Poverty Schools Hunger Free</vt:lpstr>
      <vt:lpstr>The Link Between Nutrition and Education</vt:lpstr>
      <vt:lpstr>What Is Community Eligibility? </vt:lpstr>
      <vt:lpstr>Benefits of Community Eligibility  </vt:lpstr>
      <vt:lpstr>Community Eligibility Implementation</vt:lpstr>
      <vt:lpstr>Map: Percentage of Eligible Schools Adopting Community Eligibility SY 2015-2016</vt:lpstr>
      <vt:lpstr>Community Eligibility Implementation in  [YOUR STATE] in SY 2015-2016</vt:lpstr>
      <vt:lpstr>How Community Eligibility Works</vt:lpstr>
      <vt:lpstr>Who Are “Identified Students”?</vt:lpstr>
      <vt:lpstr>Reimbursements Under Community Eligibility</vt:lpstr>
      <vt:lpstr>PowerPoint Presentation</vt:lpstr>
      <vt:lpstr>Community Eligibility Take-up is Greater  in the Highest-Poverty Schools SY 2015-2016</vt:lpstr>
      <vt:lpstr>How School Districts Can Participate</vt:lpstr>
      <vt:lpstr>PowerPoint Presentation</vt:lpstr>
      <vt:lpstr>Feedback From Community Eligibility Schools</vt:lpstr>
      <vt:lpstr>PowerPoint Presentation</vt:lpstr>
      <vt:lpstr>Community Eligibility Resources</vt:lpstr>
      <vt:lpstr>PowerPoint Presentation</vt:lpstr>
    </vt:vector>
  </TitlesOfParts>
  <Company>FRAC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CNR: Putting the Act into Action</dc:title>
  <dc:creator>Madeleine Levin</dc:creator>
  <cp:lastModifiedBy>Mike Ambrose</cp:lastModifiedBy>
  <cp:revision>178</cp:revision>
  <dcterms:created xsi:type="dcterms:W3CDTF">2012-02-28T18:36:11Z</dcterms:created>
  <dcterms:modified xsi:type="dcterms:W3CDTF">2016-07-25T19:04:24Z</dcterms:modified>
</cp:coreProperties>
</file>